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5"/>
  </p:notesMasterIdLst>
  <p:sldIdLst>
    <p:sldId id="256" r:id="rId2"/>
    <p:sldId id="258" r:id="rId3"/>
    <p:sldId id="259" r:id="rId4"/>
    <p:sldId id="292" r:id="rId5"/>
    <p:sldId id="293" r:id="rId6"/>
    <p:sldId id="280" r:id="rId7"/>
    <p:sldId id="283" r:id="rId8"/>
    <p:sldId id="300" r:id="rId9"/>
    <p:sldId id="298" r:id="rId10"/>
    <p:sldId id="299" r:id="rId11"/>
    <p:sldId id="284" r:id="rId12"/>
    <p:sldId id="286" r:id="rId13"/>
    <p:sldId id="294" r:id="rId14"/>
    <p:sldId id="287" r:id="rId15"/>
    <p:sldId id="288" r:id="rId16"/>
    <p:sldId id="273" r:id="rId17"/>
    <p:sldId id="257" r:id="rId18"/>
    <p:sldId id="290" r:id="rId19"/>
    <p:sldId id="291" r:id="rId20"/>
    <p:sldId id="296" r:id="rId21"/>
    <p:sldId id="297" r:id="rId22"/>
    <p:sldId id="275" r:id="rId23"/>
    <p:sldId id="269" r:id="rId2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62701" marR="62701" indent="0" algn="l" defTabSz="14097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Neue Light"/>
      </a:defRPr>
    </a:lvl1pPr>
    <a:lvl2pPr marL="62701" marR="62701" indent="342900" algn="l" defTabSz="14097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Neue Light"/>
      </a:defRPr>
    </a:lvl2pPr>
    <a:lvl3pPr marL="62701" marR="62701" indent="685800" algn="l" defTabSz="14097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Neue Light"/>
      </a:defRPr>
    </a:lvl3pPr>
    <a:lvl4pPr marL="62701" marR="62701" indent="1028700" algn="l" defTabSz="14097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Neue Light"/>
      </a:defRPr>
    </a:lvl4pPr>
    <a:lvl5pPr marL="62701" marR="62701" indent="1371600" algn="l" defTabSz="14097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Neue Light"/>
      </a:defRPr>
    </a:lvl5pPr>
    <a:lvl6pPr marL="62701" marR="62701" indent="1714500" algn="l" defTabSz="14097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Neue Light"/>
      </a:defRPr>
    </a:lvl6pPr>
    <a:lvl7pPr marL="62701" marR="62701" indent="2057400" algn="l" defTabSz="14097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Neue Light"/>
      </a:defRPr>
    </a:lvl7pPr>
    <a:lvl8pPr marL="62701" marR="62701" indent="2400300" algn="l" defTabSz="14097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Neue Light"/>
      </a:defRPr>
    </a:lvl8pPr>
    <a:lvl9pPr marL="62701" marR="62701" indent="2743200" algn="l" defTabSz="14097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Neue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2061"/>
    <a:srgbClr val="1A1B25"/>
    <a:srgbClr val="BB2532"/>
    <a:srgbClr val="981F29"/>
    <a:srgbClr val="8300BF"/>
    <a:srgbClr val="0075A2"/>
    <a:srgbClr val="003952"/>
    <a:srgbClr val="46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inor">
          <a:srgbClr val="323333"/>
        </a:fontRef>
        <a:srgbClr val="323333"/>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inor">
          <a:srgbClr val="323333"/>
        </a:fontRef>
        <a:srgbClr val="323333"/>
      </a:tcTxStyle>
      <a:tcStyle>
        <a:tcBdr>
          <a:left>
            <a:ln w="381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inor">
          <a:srgbClr val="323333"/>
        </a:fontRef>
        <a:srgbClr val="323333"/>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inor">
          <a:srgbClr val="323333"/>
        </a:fontRef>
        <a:srgbClr val="323333"/>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D51ADE6A-740E-44AE-83CC-AE7238B6C88D}" styleName="">
    <a:tblBg/>
    <a:wholeTbl>
      <a:tcTxStyle b="off" i="off">
        <a:fontRef idx="minor">
          <a:srgbClr val="323332"/>
        </a:fontRef>
        <a:srgbClr val="323332"/>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inor">
          <a:srgbClr val="323332"/>
        </a:fontRef>
        <a:srgbClr val="323332"/>
      </a:tcTxStyle>
      <a:tcStyle>
        <a:tcBdr>
          <a:left>
            <a:ln w="381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inor">
          <a:srgbClr val="323332"/>
        </a:fontRef>
        <a:srgbClr val="323332"/>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inor">
          <a:srgbClr val="323332"/>
        </a:fontRef>
        <a:srgbClr val="323332"/>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381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293" autoAdjust="0"/>
  </p:normalViewPr>
  <p:slideViewPr>
    <p:cSldViewPr snapToGrid="0">
      <p:cViewPr varScale="1">
        <p:scale>
          <a:sx n="49" d="100"/>
          <a:sy n="49" d="100"/>
        </p:scale>
        <p:origin x="954" y="5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7" name="Shape 127"/>
          <p:cNvSpPr>
            <a:spLocks noGrp="1" noRot="1" noChangeAspect="1"/>
          </p:cNvSpPr>
          <p:nvPr>
            <p:ph type="sldImg"/>
          </p:nvPr>
        </p:nvSpPr>
        <p:spPr>
          <a:xfrm>
            <a:off x="1143000" y="685800"/>
            <a:ext cx="4572000" cy="3429000"/>
          </a:xfrm>
          <a:prstGeom prst="rect">
            <a:avLst/>
          </a:prstGeom>
        </p:spPr>
        <p:txBody>
          <a:bodyPr/>
          <a:lstStyle/>
          <a:p>
            <a:endParaRPr/>
          </a:p>
        </p:txBody>
      </p:sp>
      <p:sp>
        <p:nvSpPr>
          <p:cNvPr id="128" name="Shape 12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596900" latinLnBrk="0">
      <a:defRPr sz="2200">
        <a:latin typeface="Lucida Grande"/>
        <a:ea typeface="Lucida Grande"/>
        <a:cs typeface="Lucida Grande"/>
        <a:sym typeface="Lucida Grande"/>
      </a:defRPr>
    </a:lvl1pPr>
    <a:lvl2pPr indent="228600" defTabSz="596900" latinLnBrk="0">
      <a:defRPr sz="2200">
        <a:latin typeface="Lucida Grande"/>
        <a:ea typeface="Lucida Grande"/>
        <a:cs typeface="Lucida Grande"/>
        <a:sym typeface="Lucida Grande"/>
      </a:defRPr>
    </a:lvl2pPr>
    <a:lvl3pPr indent="457200" defTabSz="596900" latinLnBrk="0">
      <a:defRPr sz="2200">
        <a:latin typeface="Lucida Grande"/>
        <a:ea typeface="Lucida Grande"/>
        <a:cs typeface="Lucida Grande"/>
        <a:sym typeface="Lucida Grande"/>
      </a:defRPr>
    </a:lvl3pPr>
    <a:lvl4pPr indent="685800" defTabSz="596900" latinLnBrk="0">
      <a:defRPr sz="2200">
        <a:latin typeface="Lucida Grande"/>
        <a:ea typeface="Lucida Grande"/>
        <a:cs typeface="Lucida Grande"/>
        <a:sym typeface="Lucida Grande"/>
      </a:defRPr>
    </a:lvl4pPr>
    <a:lvl5pPr indent="914400" defTabSz="596900" latinLnBrk="0">
      <a:defRPr sz="2200">
        <a:latin typeface="Lucida Grande"/>
        <a:ea typeface="Lucida Grande"/>
        <a:cs typeface="Lucida Grande"/>
        <a:sym typeface="Lucida Grande"/>
      </a:defRPr>
    </a:lvl5pPr>
    <a:lvl6pPr indent="1143000" defTabSz="596900" latinLnBrk="0">
      <a:defRPr sz="2200">
        <a:latin typeface="Lucida Grande"/>
        <a:ea typeface="Lucida Grande"/>
        <a:cs typeface="Lucida Grande"/>
        <a:sym typeface="Lucida Grande"/>
      </a:defRPr>
    </a:lvl6pPr>
    <a:lvl7pPr indent="1371600" defTabSz="596900" latinLnBrk="0">
      <a:defRPr sz="2200">
        <a:latin typeface="Lucida Grande"/>
        <a:ea typeface="Lucida Grande"/>
        <a:cs typeface="Lucida Grande"/>
        <a:sym typeface="Lucida Grande"/>
      </a:defRPr>
    </a:lvl7pPr>
    <a:lvl8pPr indent="1600200" defTabSz="596900" latinLnBrk="0">
      <a:defRPr sz="2200">
        <a:latin typeface="Lucida Grande"/>
        <a:ea typeface="Lucida Grande"/>
        <a:cs typeface="Lucida Grande"/>
        <a:sym typeface="Lucida Grande"/>
      </a:defRPr>
    </a:lvl8pPr>
    <a:lvl9pPr indent="1828800" defTabSz="5969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F794C-6063-67BC-EAC0-7B91028B8E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F46E53-4243-5DA7-533F-7ABC530E2A3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FAAC62C-6EAD-C489-D670-583FD7C4C772}"/>
              </a:ext>
            </a:extLst>
          </p:cNvPr>
          <p:cNvSpPr>
            <a:spLocks noGrp="1"/>
          </p:cNvSpPr>
          <p:nvPr>
            <p:ph type="body" idx="1"/>
          </p:nvPr>
        </p:nvSpPr>
        <p:spPr/>
        <p:txBody>
          <a:bodyPr/>
          <a:lstStyle/>
          <a:p>
            <a:r>
              <a:rPr lang="en-GB" dirty="0"/>
              <a:t>e.g. people have the modeling knowledge – bring them the meta-modeling UX to plug on top in an intuitive way, and get much more insight, design, etc out of their models. More value for them, using our modeling tools. And many more simulations so we get much more money.</a:t>
            </a:r>
            <a:endParaRPr lang="en-CH" dirty="0"/>
          </a:p>
        </p:txBody>
      </p:sp>
    </p:spTree>
    <p:extLst>
      <p:ext uri="{BB962C8B-B14F-4D97-AF65-F5344CB8AC3E}">
        <p14:creationId xmlns:p14="http://schemas.microsoft.com/office/powerpoint/2010/main" val="676454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D0F49-DC32-D694-494B-98802A4C96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D56ABD-BC3A-EF09-24D2-13FA7031499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A796E49-5B75-42BB-6E44-CA6CD65E3855}"/>
              </a:ext>
            </a:extLst>
          </p:cNvPr>
          <p:cNvSpPr>
            <a:spLocks noGrp="1"/>
          </p:cNvSpPr>
          <p:nvPr>
            <p:ph type="body" idx="1"/>
          </p:nvPr>
        </p:nvSpPr>
        <p:spPr/>
        <p:txBody>
          <a:bodyPr/>
          <a:lstStyle/>
          <a:p>
            <a:r>
              <a:rPr lang="en-GB" dirty="0"/>
              <a:t>e.g. people have the modeling knowledge – bring them the meta-modeling UX to plug on top in an intuitive way, and get much more insight, design, etc out of their models. More value for them, using our modeling tools. And many more simulations so we get much more money.</a:t>
            </a:r>
            <a:endParaRPr lang="en-CH" dirty="0"/>
          </a:p>
        </p:txBody>
      </p:sp>
    </p:spTree>
    <p:extLst>
      <p:ext uri="{BB962C8B-B14F-4D97-AF65-F5344CB8AC3E}">
        <p14:creationId xmlns:p14="http://schemas.microsoft.com/office/powerpoint/2010/main" val="1700730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There would be SuMo and non-SuMo variant.</a:t>
            </a:r>
          </a:p>
        </p:txBody>
      </p:sp>
    </p:spTree>
    <p:extLst>
      <p:ext uri="{BB962C8B-B14F-4D97-AF65-F5344CB8AC3E}">
        <p14:creationId xmlns:p14="http://schemas.microsoft.com/office/powerpoint/2010/main" val="2191072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89CE2-D40E-6A82-A823-64E183373D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36DC85-A20B-9397-B198-5032878B524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9137571-8409-5F45-D33B-A792F82472B8}"/>
              </a:ext>
            </a:extLst>
          </p:cNvPr>
          <p:cNvSpPr>
            <a:spLocks noGrp="1"/>
          </p:cNvSpPr>
          <p:nvPr>
            <p:ph type="body" idx="1"/>
          </p:nvPr>
        </p:nvSpPr>
        <p:spPr/>
        <p:txBody>
          <a:bodyPr/>
          <a:lstStyle/>
          <a:p>
            <a:r>
              <a:rPr lang="en-GB" dirty="0"/>
              <a:t>When running, would change to Orange. </a:t>
            </a:r>
          </a:p>
        </p:txBody>
      </p:sp>
    </p:spTree>
    <p:extLst>
      <p:ext uri="{BB962C8B-B14F-4D97-AF65-F5344CB8AC3E}">
        <p14:creationId xmlns:p14="http://schemas.microsoft.com/office/powerpoint/2010/main" val="4096277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Tx/>
              <a:buChar char="-"/>
            </a:pPr>
            <a:r>
              <a:rPr lang="en-GB" dirty="0"/>
              <a:t>At some point, offer users to save &amp; register (collection of) SuMo. To be used as a function in next steps.</a:t>
            </a:r>
          </a:p>
          <a:p>
            <a:pPr marL="342900" indent="-342900">
              <a:buFontTx/>
              <a:buChar char="-"/>
            </a:pPr>
            <a:r>
              <a:rPr lang="en-GB" dirty="0"/>
              <a:t>The modular section with diff analysis could also be a module, act as a toggle, and a new one / a duplication can be created for another </a:t>
            </a:r>
            <a:r>
              <a:rPr lang="en-GB" dirty="0" err="1"/>
              <a:t>QoI</a:t>
            </a:r>
            <a:r>
              <a:rPr lang="en-GB" dirty="0"/>
              <a:t> ?</a:t>
            </a:r>
          </a:p>
        </p:txBody>
      </p:sp>
    </p:spTree>
    <p:extLst>
      <p:ext uri="{BB962C8B-B14F-4D97-AF65-F5344CB8AC3E}">
        <p14:creationId xmlns:p14="http://schemas.microsoft.com/office/powerpoint/2010/main" val="2549673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720D5-0B15-A62B-D3C0-AA1B232BE4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6F3A58-6ADB-80B9-09D7-C3455292F07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95E8556-4E3E-51AF-9352-D14D87228854}"/>
              </a:ext>
            </a:extLst>
          </p:cNvPr>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2927289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FEDB1-E32B-B318-C2E3-6EF6AC12AE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A20F21-E4E7-95D5-96AA-DF494DD8566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D1CB3FD-92C2-DB6F-A011-03F3FB606A74}"/>
              </a:ext>
            </a:extLst>
          </p:cNvPr>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27791482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it'is_title new">
    <p:bg>
      <p:bgPr>
        <a:solidFill>
          <a:srgbClr val="255A8B"/>
        </a:solidFill>
        <a:effectLst/>
      </p:bgPr>
    </p:bg>
    <p:spTree>
      <p:nvGrpSpPr>
        <p:cNvPr id="1" name=""/>
        <p:cNvGrpSpPr/>
        <p:nvPr/>
      </p:nvGrpSpPr>
      <p:grpSpPr>
        <a:xfrm>
          <a:off x="0" y="0"/>
          <a:ext cx="0" cy="0"/>
          <a:chOff x="0" y="0"/>
          <a:chExt cx="0" cy="0"/>
        </a:xfrm>
      </p:grpSpPr>
      <p:grpSp>
        <p:nvGrpSpPr>
          <p:cNvPr id="15" name="Group"/>
          <p:cNvGrpSpPr/>
          <p:nvPr/>
        </p:nvGrpSpPr>
        <p:grpSpPr>
          <a:xfrm>
            <a:off x="11445806" y="-885378"/>
            <a:ext cx="14938872" cy="17497750"/>
            <a:chOff x="0" y="0"/>
            <a:chExt cx="14938871" cy="17497749"/>
          </a:xfrm>
        </p:grpSpPr>
        <p:pic>
          <p:nvPicPr>
            <p:cNvPr id="13" name="splitimage_nature_ad1505_ma-small.jpeg" descr="splitimage_nature_ad1505_ma-small.jpeg"/>
            <p:cNvPicPr>
              <a:picLocks noChangeAspect="1"/>
            </p:cNvPicPr>
            <p:nvPr/>
          </p:nvPicPr>
          <p:blipFill>
            <a:blip r:embed="rId2"/>
            <a:stretch>
              <a:fillRect/>
            </a:stretch>
          </p:blipFill>
          <p:spPr>
            <a:xfrm>
              <a:off x="0" y="0"/>
              <a:ext cx="14938872" cy="17497750"/>
            </a:xfrm>
            <a:prstGeom prst="rect">
              <a:avLst/>
            </a:prstGeom>
            <a:ln w="38100" cap="flat">
              <a:noFill/>
              <a:round/>
            </a:ln>
            <a:effectLst/>
          </p:spPr>
        </p:pic>
        <p:pic>
          <p:nvPicPr>
            <p:cNvPr id="14" name="s4l_new_head_def_transparenz.png" descr="s4l_new_head_def_transparenz.png"/>
            <p:cNvPicPr>
              <a:picLocks noChangeAspect="1"/>
            </p:cNvPicPr>
            <p:nvPr/>
          </p:nvPicPr>
          <p:blipFill>
            <a:blip r:embed="rId3"/>
            <a:stretch>
              <a:fillRect/>
            </a:stretch>
          </p:blipFill>
          <p:spPr>
            <a:xfrm>
              <a:off x="800859" y="2213820"/>
              <a:ext cx="13718298" cy="12417194"/>
            </a:xfrm>
            <a:prstGeom prst="rect">
              <a:avLst/>
            </a:prstGeom>
            <a:ln w="38100" cap="flat">
              <a:noFill/>
              <a:round/>
            </a:ln>
            <a:effectLst/>
          </p:spPr>
        </p:pic>
      </p:grpSp>
      <p:sp>
        <p:nvSpPr>
          <p:cNvPr id="16" name="Rectangle"/>
          <p:cNvSpPr/>
          <p:nvPr/>
        </p:nvSpPr>
        <p:spPr>
          <a:xfrm>
            <a:off x="13742167" y="12155706"/>
            <a:ext cx="10069800" cy="1250605"/>
          </a:xfrm>
          <a:prstGeom prst="rect">
            <a:avLst/>
          </a:prstGeom>
          <a:solidFill>
            <a:srgbClr val="FFFFFF">
              <a:alpha val="75635"/>
            </a:srgbClr>
          </a:solidFill>
          <a:ln w="12700">
            <a:miter lim="400000"/>
          </a:ln>
        </p:spPr>
        <p:txBody>
          <a:bodyPr lIns="76200" tIns="76200" rIns="76200" bIns="76200" anchor="ctr"/>
          <a:lstStyle/>
          <a:p>
            <a:endParaRPr/>
          </a:p>
        </p:txBody>
      </p:sp>
      <p:pic>
        <p:nvPicPr>
          <p:cNvPr id="17" name="ethlogo_black.pdf" descr="ethlogo_black.pdf"/>
          <p:cNvPicPr>
            <a:picLocks noChangeAspect="1"/>
          </p:cNvPicPr>
          <p:nvPr/>
        </p:nvPicPr>
        <p:blipFill>
          <a:blip r:embed="rId4"/>
          <a:stretch>
            <a:fillRect/>
          </a:stretch>
        </p:blipFill>
        <p:spPr>
          <a:xfrm>
            <a:off x="14130013" y="12256081"/>
            <a:ext cx="4190617" cy="1250604"/>
          </a:xfrm>
          <a:prstGeom prst="rect">
            <a:avLst/>
          </a:prstGeom>
          <a:ln w="38100"/>
        </p:spPr>
      </p:pic>
      <p:pic>
        <p:nvPicPr>
          <p:cNvPr id="18" name="the new logo.pdf" descr="the new logo.pdf"/>
          <p:cNvPicPr>
            <a:picLocks noChangeAspect="1"/>
          </p:cNvPicPr>
          <p:nvPr/>
        </p:nvPicPr>
        <p:blipFill>
          <a:blip r:embed="rId5"/>
          <a:stretch>
            <a:fillRect/>
          </a:stretch>
        </p:blipFill>
        <p:spPr>
          <a:xfrm>
            <a:off x="19082336" y="12330481"/>
            <a:ext cx="4190616" cy="901055"/>
          </a:xfrm>
          <a:prstGeom prst="rect">
            <a:avLst/>
          </a:prstGeom>
          <a:ln w="38100"/>
        </p:spPr>
      </p:pic>
      <p:sp>
        <p:nvSpPr>
          <p:cNvPr id="19" name="Body Level One…"/>
          <p:cNvSpPr txBox="1">
            <a:spLocks noGrp="1"/>
          </p:cNvSpPr>
          <p:nvPr>
            <p:ph type="body" sz="quarter" idx="1"/>
          </p:nvPr>
        </p:nvSpPr>
        <p:spPr>
          <a:xfrm>
            <a:off x="575631" y="7672729"/>
            <a:ext cx="15112336" cy="4297340"/>
          </a:xfrm>
          <a:prstGeom prst="rect">
            <a:avLst/>
          </a:prstGeom>
        </p:spPr>
        <p:txBody>
          <a:bodyPr/>
          <a:lstStyle>
            <a:lvl1pPr>
              <a:spcBef>
                <a:spcPts val="3700"/>
              </a:spcBef>
              <a:defRPr sz="5400" b="0">
                <a:solidFill>
                  <a:srgbClr val="FFFFFF"/>
                </a:solidFill>
                <a:latin typeface="Helvetica Light"/>
                <a:ea typeface="Helvetica Light"/>
                <a:cs typeface="Helvetica Light"/>
                <a:sym typeface="Helvetica Light"/>
              </a:defRPr>
            </a:lvl1pPr>
            <a:lvl2pPr marL="372533" indent="-372533">
              <a:spcBef>
                <a:spcPts val="2100"/>
              </a:spcBef>
              <a:buClr>
                <a:srgbClr val="FFFFFF"/>
              </a:buClr>
              <a:buSzPct val="100000"/>
              <a:buFontTx/>
              <a:buChar char="–"/>
              <a:defRPr sz="4400">
                <a:solidFill>
                  <a:srgbClr val="FFFFFF"/>
                </a:solidFill>
              </a:defRPr>
            </a:lvl2pPr>
            <a:lvl3pPr marL="972038" indent="-464038">
              <a:spcBef>
                <a:spcPts val="0"/>
              </a:spcBef>
              <a:buClr>
                <a:srgbClr val="FFFFFF"/>
              </a:buClr>
              <a:buFontTx/>
              <a:buChar char="–"/>
              <a:defRPr sz="3800">
                <a:solidFill>
                  <a:srgbClr val="FFFFFF"/>
                </a:solidFill>
              </a:defRPr>
            </a:lvl3pPr>
            <a:lvl4pPr marL="372533" indent="-372533">
              <a:buClr>
                <a:srgbClr val="EA4125"/>
              </a:buClr>
              <a:buSzPct val="100000"/>
              <a:buFontTx/>
              <a:buChar char="–"/>
              <a:defRPr sz="4400"/>
            </a:lvl4pPr>
            <a:lvl5pPr marL="972038" indent="-464038">
              <a:spcBef>
                <a:spcPts val="0"/>
              </a:spcBef>
              <a:buClr>
                <a:srgbClr val="EA4125"/>
              </a:buClr>
              <a:buFontTx/>
              <a:buChar char="–"/>
              <a:defRPr sz="3800"/>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0" name="Title Text"/>
          <p:cNvSpPr txBox="1">
            <a:spLocks noGrp="1"/>
          </p:cNvSpPr>
          <p:nvPr>
            <p:ph type="title"/>
          </p:nvPr>
        </p:nvSpPr>
        <p:spPr>
          <a:xfrm>
            <a:off x="648665" y="593357"/>
            <a:ext cx="13441017" cy="5896023"/>
          </a:xfrm>
          <a:prstGeom prst="rect">
            <a:avLst/>
          </a:prstGeom>
        </p:spPr>
        <p:txBody>
          <a:bodyPr/>
          <a:lstStyle>
            <a:lvl1pPr>
              <a:defRPr sz="10000">
                <a:solidFill>
                  <a:srgbClr val="FFFFFF"/>
                </a:solidFill>
              </a:defRPr>
            </a:lvl1pPr>
          </a:lstStyle>
          <a:p>
            <a:r>
              <a:t>Title Text</a:t>
            </a:r>
          </a:p>
        </p:txBody>
      </p:sp>
      <p:sp>
        <p:nvSpPr>
          <p:cNvPr id="21" name="Slide Number"/>
          <p:cNvSpPr txBox="1">
            <a:spLocks noGrp="1"/>
          </p:cNvSpPr>
          <p:nvPr>
            <p:ph type="sldNum" sz="quarter" idx="2"/>
          </p:nvPr>
        </p:nvSpPr>
        <p:spPr>
          <a:xfrm>
            <a:off x="11956948" y="13011150"/>
            <a:ext cx="419304" cy="425170"/>
          </a:xfrm>
          <a:prstGeom prst="rect">
            <a:avLst/>
          </a:prstGeom>
        </p:spPr>
        <p:txBody>
          <a:bodyPr/>
          <a:lstStyle>
            <a:lvl1pPr>
              <a:defRPr sz="1800">
                <a:latin typeface="+mn-lt"/>
                <a:ea typeface="+mn-ea"/>
                <a:cs typeface="+mn-cs"/>
                <a:sym typeface="Helvetica Neue Light"/>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it'is_title2 new">
    <p:spTree>
      <p:nvGrpSpPr>
        <p:cNvPr id="1" name=""/>
        <p:cNvGrpSpPr/>
        <p:nvPr/>
      </p:nvGrpSpPr>
      <p:grpSpPr>
        <a:xfrm>
          <a:off x="0" y="0"/>
          <a:ext cx="0" cy="0"/>
          <a:chOff x="0" y="0"/>
          <a:chExt cx="0" cy="0"/>
        </a:xfrm>
      </p:grpSpPr>
      <p:sp>
        <p:nvSpPr>
          <p:cNvPr id="28" name="Title Text"/>
          <p:cNvSpPr txBox="1">
            <a:spLocks noGrp="1"/>
          </p:cNvSpPr>
          <p:nvPr>
            <p:ph type="title"/>
          </p:nvPr>
        </p:nvSpPr>
        <p:spPr>
          <a:xfrm>
            <a:off x="617867" y="3380318"/>
            <a:ext cx="22459951" cy="2907615"/>
          </a:xfrm>
          <a:prstGeom prst="rect">
            <a:avLst/>
          </a:prstGeom>
        </p:spPr>
        <p:txBody>
          <a:bodyPr>
            <a:noAutofit/>
          </a:bodyPr>
          <a:lstStyle>
            <a:lvl1pPr>
              <a:defRPr sz="10000"/>
            </a:lvl1pPr>
          </a:lstStyle>
          <a:p>
            <a:r>
              <a:t>Title Text</a:t>
            </a:r>
          </a:p>
        </p:txBody>
      </p:sp>
      <p:sp>
        <p:nvSpPr>
          <p:cNvPr id="29" name="Body Level One…"/>
          <p:cNvSpPr txBox="1">
            <a:spLocks noGrp="1"/>
          </p:cNvSpPr>
          <p:nvPr>
            <p:ph type="body" sz="half" idx="1"/>
          </p:nvPr>
        </p:nvSpPr>
        <p:spPr>
          <a:xfrm>
            <a:off x="617867" y="6570411"/>
            <a:ext cx="22459951" cy="5827610"/>
          </a:xfrm>
          <a:prstGeom prst="rect">
            <a:avLst/>
          </a:prstGeom>
        </p:spPr>
        <p:txBody>
          <a:bodyPr/>
          <a:lstStyle>
            <a:lvl1pPr>
              <a:spcBef>
                <a:spcPts val="3700"/>
              </a:spcBef>
              <a:defRPr sz="5400"/>
            </a:lvl1pPr>
            <a:lvl2pPr marL="596053" indent="-596053">
              <a:spcBef>
                <a:spcPts val="2100"/>
              </a:spcBef>
              <a:buSzPct val="100000"/>
              <a:buFontTx/>
              <a:buChar char="–"/>
              <a:defRPr sz="4400"/>
            </a:lvl2pPr>
            <a:lvl3pPr marL="784469" indent="-352669">
              <a:spcBef>
                <a:spcPts val="0"/>
              </a:spcBef>
              <a:buFontTx/>
              <a:buChar char="–"/>
              <a:defRPr sz="3800"/>
            </a:lvl3pPr>
            <a:lvl4pPr marL="0" indent="0">
              <a:buSzTx/>
              <a:buNone/>
              <a:defRPr sz="5400" b="1">
                <a:latin typeface="Helvetica"/>
                <a:ea typeface="Helvetica"/>
                <a:cs typeface="Helvetica"/>
                <a:sym typeface="Helvetica"/>
              </a:defRPr>
            </a:lvl4pPr>
            <a:lvl5pPr marL="596053" indent="-596053">
              <a:spcBef>
                <a:spcPts val="0"/>
              </a:spcBef>
              <a:buClrTx/>
              <a:buSzPct val="100000"/>
              <a:buFontTx/>
              <a:buChar char="–"/>
              <a:defRPr sz="4400"/>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pic>
        <p:nvPicPr>
          <p:cNvPr id="30" name="ITIS_Blue_logo.png" descr="ITIS_Blue_logo.png"/>
          <p:cNvPicPr>
            <a:picLocks noChangeAspect="1"/>
          </p:cNvPicPr>
          <p:nvPr/>
        </p:nvPicPr>
        <p:blipFill>
          <a:blip r:embed="rId2"/>
          <a:srcRect/>
          <a:stretch>
            <a:fillRect/>
          </a:stretch>
        </p:blipFill>
        <p:spPr>
          <a:xfrm>
            <a:off x="691470" y="12408187"/>
            <a:ext cx="4579478" cy="950981"/>
          </a:xfrm>
          <a:prstGeom prst="rect">
            <a:avLst/>
          </a:prstGeom>
          <a:ln w="38100"/>
        </p:spPr>
      </p:pic>
      <p:sp>
        <p:nvSpPr>
          <p:cNvPr id="31" name="Slide Number"/>
          <p:cNvSpPr txBox="1">
            <a:spLocks noGrp="1"/>
          </p:cNvSpPr>
          <p:nvPr>
            <p:ph type="sldNum" sz="quarter" idx="2"/>
          </p:nvPr>
        </p:nvSpPr>
        <p:spPr>
          <a:xfrm>
            <a:off x="11948464" y="12982021"/>
            <a:ext cx="461672" cy="469901"/>
          </a:xfrm>
          <a:prstGeom prst="rect">
            <a:avLst/>
          </a:prstGeom>
        </p:spPr>
        <p:txBody>
          <a:bodyPr/>
          <a:lstStyle/>
          <a:p>
            <a:fld id="{86CB4B4D-7CA3-9044-876B-883B54F8677D}" type="slidenum">
              <a:t>‹#›</a:t>
            </a:fld>
            <a:endParaRPr/>
          </a:p>
        </p:txBody>
      </p:sp>
      <p:sp>
        <p:nvSpPr>
          <p:cNvPr id="32" name="Compliance Evaluations of Inductive WPT, Okinawa, 2024"/>
          <p:cNvSpPr txBox="1"/>
          <p:nvPr/>
        </p:nvSpPr>
        <p:spPr>
          <a:xfrm>
            <a:off x="12715438" y="13058221"/>
            <a:ext cx="10057317" cy="317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defRPr>
                <a:uFill>
                  <a:solidFill>
                    <a:srgbClr val="959093"/>
                  </a:solidFill>
                </a:uFill>
              </a:defRPr>
            </a:pPr>
            <a:r>
              <a:rPr>
                <a:uFill>
                  <a:solidFill>
                    <a:srgbClr val="232323"/>
                  </a:solidFill>
                </a:uFill>
              </a:rPr>
              <a:t>Compliance Evaluations of Inductive WPT, Okinawa, 2024</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it'is_main new">
    <p:spTree>
      <p:nvGrpSpPr>
        <p:cNvPr id="1" name=""/>
        <p:cNvGrpSpPr/>
        <p:nvPr/>
      </p:nvGrpSpPr>
      <p:grpSpPr>
        <a:xfrm>
          <a:off x="0" y="0"/>
          <a:ext cx="0" cy="0"/>
          <a:chOff x="0" y="0"/>
          <a:chExt cx="0" cy="0"/>
        </a:xfrm>
      </p:grpSpPr>
      <p:sp>
        <p:nvSpPr>
          <p:cNvPr id="39" name="Title Text"/>
          <p:cNvSpPr txBox="1">
            <a:spLocks noGrp="1"/>
          </p:cNvSpPr>
          <p:nvPr>
            <p:ph type="title"/>
          </p:nvPr>
        </p:nvSpPr>
        <p:spPr>
          <a:prstGeom prst="rect">
            <a:avLst/>
          </a:prstGeom>
        </p:spPr>
        <p:txBody>
          <a:bodyPr/>
          <a:lstStyle/>
          <a:p>
            <a:r>
              <a:t>Title Text</a:t>
            </a:r>
          </a:p>
        </p:txBody>
      </p:sp>
      <p:sp>
        <p:nvSpPr>
          <p:cNvPr id="40" name="Body Level One…"/>
          <p:cNvSpPr txBox="1">
            <a:spLocks noGrp="1"/>
          </p:cNvSpPr>
          <p:nvPr>
            <p:ph type="body" idx="1" hasCustomPrompt="1"/>
          </p:nvPr>
        </p:nvSpPr>
        <p:spPr>
          <a:prstGeom prst="rect">
            <a:avLst/>
          </a:prstGeom>
        </p:spPr>
        <p:txBody>
          <a:bodyPr/>
          <a:lstStyle>
            <a:lvl1pPr marL="648000">
              <a:defRPr/>
            </a:lvl1pPr>
            <a:lvl2pPr>
              <a:buSzPct val="60000"/>
              <a:buBlip>
                <a:blip r:embed="rId2"/>
              </a:buBlip>
              <a:defRPr/>
            </a:lvl2pPr>
            <a:lvl4pPr>
              <a:buSzPct val="60000"/>
              <a:buBlip>
                <a:blip r:embed="rId3"/>
              </a:buBlip>
              <a:defRPr/>
            </a:lvl4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White">
    <p:spTree>
      <p:nvGrpSpPr>
        <p:cNvPr id="1" name=""/>
        <p:cNvGrpSpPr/>
        <p:nvPr/>
      </p:nvGrpSpPr>
      <p:grpSpPr>
        <a:xfrm>
          <a:off x="0" y="0"/>
          <a:ext cx="0" cy="0"/>
          <a:chOff x="0" y="0"/>
          <a:chExt cx="0" cy="0"/>
        </a:xfrm>
      </p:grpSpPr>
      <p:sp>
        <p:nvSpPr>
          <p:cNvPr id="109" name="Slide Number"/>
          <p:cNvSpPr txBox="1">
            <a:spLocks noGrp="1"/>
          </p:cNvSpPr>
          <p:nvPr>
            <p:ph type="sldNum" sz="quarter" idx="2"/>
          </p:nvPr>
        </p:nvSpPr>
        <p:spPr>
          <a:xfrm>
            <a:off x="11949148" y="12979400"/>
            <a:ext cx="504039" cy="520700"/>
          </a:xfrm>
          <a:prstGeom prst="rect">
            <a:avLst/>
          </a:prstGeom>
        </p:spPr>
        <p:txBody>
          <a:bodyPr/>
          <a:lstStyle>
            <a:lvl1pPr>
              <a:defRPr sz="2400"/>
            </a:lvl1pPr>
          </a:lstStyle>
          <a:p>
            <a:fld id="{86CB4B4D-7CA3-9044-876B-883B54F8677D}" type="slidenum">
              <a:t>‹#›</a:t>
            </a:fld>
            <a:endParaRPr/>
          </a:p>
        </p:txBody>
      </p:sp>
      <p:pic>
        <p:nvPicPr>
          <p:cNvPr id="110" name="ITIS_Blue_logo.png" descr="ITIS_Blue_logo.png"/>
          <p:cNvPicPr>
            <a:picLocks noChangeAspect="1"/>
          </p:cNvPicPr>
          <p:nvPr/>
        </p:nvPicPr>
        <p:blipFill>
          <a:blip r:embed="rId2"/>
          <a:srcRect/>
          <a:stretch>
            <a:fillRect/>
          </a:stretch>
        </p:blipFill>
        <p:spPr>
          <a:xfrm>
            <a:off x="691470" y="12357387"/>
            <a:ext cx="4579478" cy="950981"/>
          </a:xfrm>
          <a:prstGeom prst="rect">
            <a:avLst/>
          </a:prstGeom>
          <a:ln w="38100"/>
        </p:spPr>
      </p:pic>
      <p:sp>
        <p:nvSpPr>
          <p:cNvPr id="111" name="Compliance Evaluations of Inductive WPT, Okinawa, 2024"/>
          <p:cNvSpPr txBox="1"/>
          <p:nvPr/>
        </p:nvSpPr>
        <p:spPr>
          <a:xfrm>
            <a:off x="12715438" y="13058221"/>
            <a:ext cx="8923061" cy="317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defRPr>
                <a:uFill>
                  <a:solidFill>
                    <a:srgbClr val="959093"/>
                  </a:solidFill>
                </a:uFill>
              </a:defRPr>
            </a:pPr>
            <a:r>
              <a:rPr>
                <a:uFill>
                  <a:solidFill>
                    <a:srgbClr val="232323"/>
                  </a:solidFill>
                </a:uFill>
              </a:rPr>
              <a:t>Compliance Evaluations of Inductive WPT, Okinawa, 2024</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776AD-77E9-91D6-71FB-362F6A2AAA8F}"/>
              </a:ext>
            </a:extLst>
          </p:cNvPr>
          <p:cNvSpPr>
            <a:spLocks noGrp="1"/>
          </p:cNvSpPr>
          <p:nvPr>
            <p:ph type="ctrTitle"/>
          </p:nvPr>
        </p:nvSpPr>
        <p:spPr>
          <a:xfrm>
            <a:off x="3048000" y="2244726"/>
            <a:ext cx="18288000" cy="4775200"/>
          </a:xfrm>
        </p:spPr>
        <p:txBody>
          <a:bodyPr anchor="b"/>
          <a:lstStyle>
            <a:lvl1pPr algn="ctr">
              <a:defRPr sz="12000"/>
            </a:lvl1pPr>
          </a:lstStyle>
          <a:p>
            <a:r>
              <a:rPr lang="en-US"/>
              <a:t>Click to edit Master title style</a:t>
            </a:r>
            <a:endParaRPr lang="en-CH"/>
          </a:p>
        </p:txBody>
      </p:sp>
      <p:sp>
        <p:nvSpPr>
          <p:cNvPr id="3" name="Subtitle 2">
            <a:extLst>
              <a:ext uri="{FF2B5EF4-FFF2-40B4-BE49-F238E27FC236}">
                <a16:creationId xmlns:a16="http://schemas.microsoft.com/office/drawing/2014/main" id="{EB1350E7-7FAD-696C-C2E2-81C35CA0A4B7}"/>
              </a:ext>
            </a:extLst>
          </p:cNvPr>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CH"/>
          </a:p>
        </p:txBody>
      </p:sp>
      <p:sp>
        <p:nvSpPr>
          <p:cNvPr id="4" name="Date Placeholder 3">
            <a:extLst>
              <a:ext uri="{FF2B5EF4-FFF2-40B4-BE49-F238E27FC236}">
                <a16:creationId xmlns:a16="http://schemas.microsoft.com/office/drawing/2014/main" id="{456A3E0D-AEEE-C4D6-11E9-55A5F1B619F9}"/>
              </a:ext>
            </a:extLst>
          </p:cNvPr>
          <p:cNvSpPr>
            <a:spLocks noGrp="1"/>
          </p:cNvSpPr>
          <p:nvPr>
            <p:ph type="dt" sz="half" idx="10"/>
          </p:nvPr>
        </p:nvSpPr>
        <p:spPr/>
        <p:txBody>
          <a:bodyPr/>
          <a:lstStyle/>
          <a:p>
            <a:fld id="{960368F7-545B-4A10-BF83-ED2E6798E2E3}" type="datetimeFigureOut">
              <a:rPr lang="en-CH" smtClean="0"/>
              <a:t>21/02/2025</a:t>
            </a:fld>
            <a:endParaRPr lang="en-CH"/>
          </a:p>
        </p:txBody>
      </p:sp>
      <p:sp>
        <p:nvSpPr>
          <p:cNvPr id="5" name="Footer Placeholder 4">
            <a:extLst>
              <a:ext uri="{FF2B5EF4-FFF2-40B4-BE49-F238E27FC236}">
                <a16:creationId xmlns:a16="http://schemas.microsoft.com/office/drawing/2014/main" id="{C383FF00-78BF-2874-28FE-FC418D395E30}"/>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6498B39E-503A-1BDF-CFF9-DCA767211BB2}"/>
              </a:ext>
            </a:extLst>
          </p:cNvPr>
          <p:cNvSpPr>
            <a:spLocks noGrp="1"/>
          </p:cNvSpPr>
          <p:nvPr>
            <p:ph type="sldNum" sz="quarter" idx="12"/>
          </p:nvPr>
        </p:nvSpPr>
        <p:spPr>
          <a:xfrm>
            <a:off x="11935475" y="12982020"/>
            <a:ext cx="492122" cy="477054"/>
          </a:xfrm>
        </p:spPr>
        <p:txBody>
          <a:bodyPr/>
          <a:lstStyle/>
          <a:p>
            <a:fld id="{327AC1E8-EFB5-43C5-8EBA-01DD85EBBE64}" type="slidenum">
              <a:rPr lang="en-CH" smtClean="0"/>
              <a:t>‹#›</a:t>
            </a:fld>
            <a:endParaRPr lang="en-CH"/>
          </a:p>
        </p:txBody>
      </p:sp>
    </p:spTree>
    <p:extLst>
      <p:ext uri="{BB962C8B-B14F-4D97-AF65-F5344CB8AC3E}">
        <p14:creationId xmlns:p14="http://schemas.microsoft.com/office/powerpoint/2010/main" val="1557106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5B8E2-FBCF-39B6-AC19-56BDB2D80CA7}"/>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00DD20FD-5DAE-B55C-41BA-F942EE4232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ABF601F6-50FD-2AF0-1549-64E6715B744B}"/>
              </a:ext>
            </a:extLst>
          </p:cNvPr>
          <p:cNvSpPr>
            <a:spLocks noGrp="1"/>
          </p:cNvSpPr>
          <p:nvPr>
            <p:ph type="dt" sz="half" idx="10"/>
          </p:nvPr>
        </p:nvSpPr>
        <p:spPr/>
        <p:txBody>
          <a:bodyPr/>
          <a:lstStyle/>
          <a:p>
            <a:fld id="{960368F7-545B-4A10-BF83-ED2E6798E2E3}" type="datetimeFigureOut">
              <a:rPr lang="en-CH" smtClean="0"/>
              <a:t>21/02/2025</a:t>
            </a:fld>
            <a:endParaRPr lang="en-CH"/>
          </a:p>
        </p:txBody>
      </p:sp>
      <p:sp>
        <p:nvSpPr>
          <p:cNvPr id="5" name="Footer Placeholder 4">
            <a:extLst>
              <a:ext uri="{FF2B5EF4-FFF2-40B4-BE49-F238E27FC236}">
                <a16:creationId xmlns:a16="http://schemas.microsoft.com/office/drawing/2014/main" id="{28D1726F-84AF-509F-DAB9-A3FAD42FD1E8}"/>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FCEAF77A-9D78-F56E-ED38-286CBDD9F9AD}"/>
              </a:ext>
            </a:extLst>
          </p:cNvPr>
          <p:cNvSpPr>
            <a:spLocks noGrp="1"/>
          </p:cNvSpPr>
          <p:nvPr>
            <p:ph type="sldNum" sz="quarter" idx="12"/>
          </p:nvPr>
        </p:nvSpPr>
        <p:spPr>
          <a:xfrm>
            <a:off x="11935475" y="12982020"/>
            <a:ext cx="492122" cy="477054"/>
          </a:xfrm>
        </p:spPr>
        <p:txBody>
          <a:bodyPr/>
          <a:lstStyle/>
          <a:p>
            <a:fld id="{327AC1E8-EFB5-43C5-8EBA-01DD85EBBE64}" type="slidenum">
              <a:rPr lang="en-CH" smtClean="0"/>
              <a:t>‹#›</a:t>
            </a:fld>
            <a:endParaRPr lang="en-CH"/>
          </a:p>
        </p:txBody>
      </p:sp>
    </p:spTree>
    <p:extLst>
      <p:ext uri="{BB962C8B-B14F-4D97-AF65-F5344CB8AC3E}">
        <p14:creationId xmlns:p14="http://schemas.microsoft.com/office/powerpoint/2010/main" val="1057350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598042" y="702972"/>
            <a:ext cx="22472651" cy="14737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nchor="b">
            <a:normAutofit/>
          </a:bodyPr>
          <a:lstStyle/>
          <a:p>
            <a:r>
              <a:t>Title Text</a:t>
            </a:r>
          </a:p>
        </p:txBody>
      </p:sp>
      <p:sp>
        <p:nvSpPr>
          <p:cNvPr id="3" name="Body Level One…"/>
          <p:cNvSpPr txBox="1">
            <a:spLocks noGrp="1"/>
          </p:cNvSpPr>
          <p:nvPr>
            <p:ph type="body" idx="1"/>
          </p:nvPr>
        </p:nvSpPr>
        <p:spPr>
          <a:xfrm>
            <a:off x="575665" y="2498835"/>
            <a:ext cx="23129306" cy="97831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normAutofit/>
          </a:bodyPr>
          <a:lstStyle>
            <a:lvl2pPr marL="635000" indent="-635000">
              <a:lnSpc>
                <a:spcPct val="100000"/>
              </a:lnSpc>
              <a:spcBef>
                <a:spcPts val="1800"/>
              </a:spcBef>
              <a:buSzPct val="50000"/>
              <a:buBlip>
                <a:blip r:embed="rId8"/>
              </a:buBlip>
              <a:defRPr b="0">
                <a:latin typeface="Helvetica Light"/>
                <a:ea typeface="Helvetica Light"/>
                <a:cs typeface="Helvetica Light"/>
                <a:sym typeface="Helvetica Light"/>
              </a:defRPr>
            </a:lvl2pPr>
            <a:lvl3pPr marL="1092200" indent="-444500">
              <a:lnSpc>
                <a:spcPct val="100000"/>
              </a:lnSpc>
              <a:spcBef>
                <a:spcPts val="300"/>
              </a:spcBef>
              <a:buChar char="–"/>
              <a:defRPr sz="4000" b="0">
                <a:latin typeface="Helvetica Light"/>
                <a:ea typeface="Helvetica Light"/>
                <a:cs typeface="Helvetica Light"/>
                <a:sym typeface="Helvetica Light"/>
              </a:defRPr>
            </a:lvl3pPr>
            <a:lvl4pPr marL="635000" indent="-635000">
              <a:lnSpc>
                <a:spcPct val="100000"/>
              </a:lnSpc>
              <a:spcBef>
                <a:spcPts val="2100"/>
              </a:spcBef>
              <a:buSzPct val="50000"/>
              <a:buBlip>
                <a:blip r:embed="rId9"/>
              </a:buBlip>
              <a:defRPr b="0">
                <a:solidFill>
                  <a:srgbClr val="FF2600"/>
                </a:solidFill>
                <a:uFill>
                  <a:solidFill>
                    <a:srgbClr val="FF2600"/>
                  </a:solidFill>
                </a:uFill>
                <a:latin typeface="Helvetica Light"/>
                <a:ea typeface="Helvetica Light"/>
                <a:cs typeface="Helvetica Light"/>
                <a:sym typeface="Helvetica Light"/>
              </a:defRPr>
            </a:lvl4pPr>
            <a:lvl5pPr marL="1092200" indent="-444500">
              <a:lnSpc>
                <a:spcPct val="100000"/>
              </a:lnSpc>
              <a:spcBef>
                <a:spcPts val="300"/>
              </a:spcBef>
              <a:buClr>
                <a:srgbClr val="FF2600"/>
              </a:buClr>
              <a:buChar char="–"/>
              <a:defRPr sz="4000" b="0">
                <a:solidFill>
                  <a:srgbClr val="FF2600"/>
                </a:solidFill>
                <a:uFill>
                  <a:solidFill>
                    <a:srgbClr val="FF2600"/>
                  </a:solidFill>
                </a:uFill>
                <a:latin typeface="Helvetica Light"/>
                <a:ea typeface="Helvetica Light"/>
                <a:cs typeface="Helvetica Light"/>
                <a:sym typeface="Helvetica Light"/>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 name="Slide Number"/>
          <p:cNvSpPr txBox="1">
            <a:spLocks noGrp="1"/>
          </p:cNvSpPr>
          <p:nvPr>
            <p:ph type="sldNum" sz="quarter" idx="2"/>
          </p:nvPr>
        </p:nvSpPr>
        <p:spPr>
          <a:xfrm>
            <a:off x="11950700" y="12982020"/>
            <a:ext cx="461671" cy="469901"/>
          </a:xfrm>
          <a:prstGeom prst="rect">
            <a:avLst/>
          </a:prstGeom>
          <a:ln w="12700">
            <a:miter lim="400000"/>
          </a:ln>
        </p:spPr>
        <p:txBody>
          <a:bodyPr wrap="none" lIns="76200" tIns="76200" rIns="76200" bIns="76200">
            <a:spAutoFit/>
          </a:bodyPr>
          <a:lstStyle>
            <a:lvl1pPr marL="0" marR="0" algn="ctr" defTabSz="895350">
              <a:defRPr sz="2100">
                <a:latin typeface="Helvetica Light"/>
                <a:ea typeface="Helvetica Light"/>
                <a:cs typeface="Helvetica Light"/>
                <a:sym typeface="Helvetica Light"/>
              </a:defRPr>
            </a:lvl1pPr>
          </a:lstStyle>
          <a:p>
            <a:fld id="{86CB4B4D-7CA3-9044-876B-883B54F8677D}" type="slidenum">
              <a:t>‹#›</a:t>
            </a:fld>
            <a:endParaRPr/>
          </a:p>
        </p:txBody>
      </p:sp>
      <p:pic>
        <p:nvPicPr>
          <p:cNvPr id="5" name="ITIS_Blue_logo.png" descr="ITIS_Blue_logo.png"/>
          <p:cNvPicPr>
            <a:picLocks noChangeAspect="1"/>
          </p:cNvPicPr>
          <p:nvPr/>
        </p:nvPicPr>
        <p:blipFill>
          <a:blip r:embed="rId10"/>
          <a:srcRect/>
          <a:stretch>
            <a:fillRect/>
          </a:stretch>
        </p:blipFill>
        <p:spPr>
          <a:xfrm>
            <a:off x="691470" y="12357387"/>
            <a:ext cx="4579478" cy="950981"/>
          </a:xfrm>
          <a:prstGeom prst="rect">
            <a:avLst/>
          </a:prstGeom>
          <a:ln w="38100"/>
        </p:spPr>
      </p:pic>
      <p:sp>
        <p:nvSpPr>
          <p:cNvPr id="6" name="Compliance Evaluations of Inductive WPT, Okinawa, 2024"/>
          <p:cNvSpPr txBox="1"/>
          <p:nvPr/>
        </p:nvSpPr>
        <p:spPr>
          <a:xfrm>
            <a:off x="12715438" y="13058221"/>
            <a:ext cx="8923061" cy="317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defRPr>
                <a:uFill>
                  <a:solidFill>
                    <a:srgbClr val="959093"/>
                  </a:solidFill>
                </a:uFill>
              </a:defRPr>
            </a:pPr>
            <a:r>
              <a:rPr>
                <a:uFill>
                  <a:solidFill>
                    <a:srgbClr val="232323"/>
                  </a:solidFill>
                </a:uFill>
              </a:rPr>
              <a:t>Compliance Evaluations of Inductive WPT, Okinawa, 2024</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8" r:id="rId4"/>
    <p:sldLayoutId id="2147483659" r:id="rId5"/>
    <p:sldLayoutId id="2147483660" r:id="rId6"/>
  </p:sldLayoutIdLst>
  <p:transition spd="med"/>
  <p:hf hdr="0" dt="0"/>
  <p:txStyles>
    <p:titleStyle>
      <a:lvl1pPr marL="0" marR="0" indent="0" algn="l" defTabSz="1409700" latinLnBrk="0">
        <a:lnSpc>
          <a:spcPct val="90000"/>
        </a:lnSpc>
        <a:spcBef>
          <a:spcPts val="0"/>
        </a:spcBef>
        <a:spcAft>
          <a:spcPts val="0"/>
        </a:spcAft>
        <a:buClrTx/>
        <a:buSzTx/>
        <a:buFontTx/>
        <a:buNone/>
        <a:tabLst/>
        <a:defRPr sz="7000" b="1" i="0" u="none" strike="noStrike" cap="none" spc="0" baseline="0">
          <a:solidFill>
            <a:srgbClr val="235784"/>
          </a:solidFill>
          <a:uFill>
            <a:solidFill>
              <a:srgbClr val="004F8F"/>
            </a:solidFill>
          </a:uFill>
          <a:latin typeface="Helvetica"/>
          <a:ea typeface="Helvetica"/>
          <a:cs typeface="Helvetica"/>
          <a:sym typeface="Helvetica"/>
        </a:defRPr>
      </a:lvl1pPr>
      <a:lvl2pPr marL="0" marR="0" indent="228600" algn="l" defTabSz="1409700" latinLnBrk="0">
        <a:lnSpc>
          <a:spcPct val="90000"/>
        </a:lnSpc>
        <a:spcBef>
          <a:spcPts val="0"/>
        </a:spcBef>
        <a:spcAft>
          <a:spcPts val="0"/>
        </a:spcAft>
        <a:buClrTx/>
        <a:buSzTx/>
        <a:buFontTx/>
        <a:buNone/>
        <a:tabLst/>
        <a:defRPr sz="7000" b="1" i="0" u="none" strike="noStrike" cap="none" spc="0" baseline="0">
          <a:solidFill>
            <a:srgbClr val="235784"/>
          </a:solidFill>
          <a:uFill>
            <a:solidFill>
              <a:srgbClr val="004F8F"/>
            </a:solidFill>
          </a:uFill>
          <a:latin typeface="Helvetica"/>
          <a:ea typeface="Helvetica"/>
          <a:cs typeface="Helvetica"/>
          <a:sym typeface="Helvetica"/>
        </a:defRPr>
      </a:lvl2pPr>
      <a:lvl3pPr marL="0" marR="0" indent="457200" algn="l" defTabSz="1409700" latinLnBrk="0">
        <a:lnSpc>
          <a:spcPct val="90000"/>
        </a:lnSpc>
        <a:spcBef>
          <a:spcPts val="0"/>
        </a:spcBef>
        <a:spcAft>
          <a:spcPts val="0"/>
        </a:spcAft>
        <a:buClrTx/>
        <a:buSzTx/>
        <a:buFontTx/>
        <a:buNone/>
        <a:tabLst/>
        <a:defRPr sz="7000" b="1" i="0" u="none" strike="noStrike" cap="none" spc="0" baseline="0">
          <a:solidFill>
            <a:srgbClr val="235784"/>
          </a:solidFill>
          <a:uFill>
            <a:solidFill>
              <a:srgbClr val="004F8F"/>
            </a:solidFill>
          </a:uFill>
          <a:latin typeface="Helvetica"/>
          <a:ea typeface="Helvetica"/>
          <a:cs typeface="Helvetica"/>
          <a:sym typeface="Helvetica"/>
        </a:defRPr>
      </a:lvl3pPr>
      <a:lvl4pPr marL="0" marR="0" indent="685800" algn="l" defTabSz="1409700" latinLnBrk="0">
        <a:lnSpc>
          <a:spcPct val="90000"/>
        </a:lnSpc>
        <a:spcBef>
          <a:spcPts val="0"/>
        </a:spcBef>
        <a:spcAft>
          <a:spcPts val="0"/>
        </a:spcAft>
        <a:buClrTx/>
        <a:buSzTx/>
        <a:buFontTx/>
        <a:buNone/>
        <a:tabLst/>
        <a:defRPr sz="7000" b="1" i="0" u="none" strike="noStrike" cap="none" spc="0" baseline="0">
          <a:solidFill>
            <a:srgbClr val="235784"/>
          </a:solidFill>
          <a:uFill>
            <a:solidFill>
              <a:srgbClr val="004F8F"/>
            </a:solidFill>
          </a:uFill>
          <a:latin typeface="Helvetica"/>
          <a:ea typeface="Helvetica"/>
          <a:cs typeface="Helvetica"/>
          <a:sym typeface="Helvetica"/>
        </a:defRPr>
      </a:lvl4pPr>
      <a:lvl5pPr marL="0" marR="0" indent="914400" algn="l" defTabSz="1409700" latinLnBrk="0">
        <a:lnSpc>
          <a:spcPct val="90000"/>
        </a:lnSpc>
        <a:spcBef>
          <a:spcPts val="0"/>
        </a:spcBef>
        <a:spcAft>
          <a:spcPts val="0"/>
        </a:spcAft>
        <a:buClrTx/>
        <a:buSzTx/>
        <a:buFontTx/>
        <a:buNone/>
        <a:tabLst/>
        <a:defRPr sz="7000" b="1" i="0" u="none" strike="noStrike" cap="none" spc="0" baseline="0">
          <a:solidFill>
            <a:srgbClr val="235784"/>
          </a:solidFill>
          <a:uFill>
            <a:solidFill>
              <a:srgbClr val="004F8F"/>
            </a:solidFill>
          </a:uFill>
          <a:latin typeface="Helvetica"/>
          <a:ea typeface="Helvetica"/>
          <a:cs typeface="Helvetica"/>
          <a:sym typeface="Helvetica"/>
        </a:defRPr>
      </a:lvl5pPr>
      <a:lvl6pPr marL="0" marR="0" indent="1143000" algn="l" defTabSz="1409700" latinLnBrk="0">
        <a:lnSpc>
          <a:spcPct val="90000"/>
        </a:lnSpc>
        <a:spcBef>
          <a:spcPts val="0"/>
        </a:spcBef>
        <a:spcAft>
          <a:spcPts val="0"/>
        </a:spcAft>
        <a:buClrTx/>
        <a:buSzTx/>
        <a:buFontTx/>
        <a:buNone/>
        <a:tabLst/>
        <a:defRPr sz="7000" b="1" i="0" u="none" strike="noStrike" cap="none" spc="0" baseline="0">
          <a:solidFill>
            <a:srgbClr val="235784"/>
          </a:solidFill>
          <a:uFill>
            <a:solidFill>
              <a:srgbClr val="004F8F"/>
            </a:solidFill>
          </a:uFill>
          <a:latin typeface="Helvetica"/>
          <a:ea typeface="Helvetica"/>
          <a:cs typeface="Helvetica"/>
          <a:sym typeface="Helvetica"/>
        </a:defRPr>
      </a:lvl6pPr>
      <a:lvl7pPr marL="0" marR="0" indent="1371600" algn="l" defTabSz="1409700" latinLnBrk="0">
        <a:lnSpc>
          <a:spcPct val="90000"/>
        </a:lnSpc>
        <a:spcBef>
          <a:spcPts val="0"/>
        </a:spcBef>
        <a:spcAft>
          <a:spcPts val="0"/>
        </a:spcAft>
        <a:buClrTx/>
        <a:buSzTx/>
        <a:buFontTx/>
        <a:buNone/>
        <a:tabLst/>
        <a:defRPr sz="7000" b="1" i="0" u="none" strike="noStrike" cap="none" spc="0" baseline="0">
          <a:solidFill>
            <a:srgbClr val="235784"/>
          </a:solidFill>
          <a:uFill>
            <a:solidFill>
              <a:srgbClr val="004F8F"/>
            </a:solidFill>
          </a:uFill>
          <a:latin typeface="Helvetica"/>
          <a:ea typeface="Helvetica"/>
          <a:cs typeface="Helvetica"/>
          <a:sym typeface="Helvetica"/>
        </a:defRPr>
      </a:lvl7pPr>
      <a:lvl8pPr marL="0" marR="0" indent="1600200" algn="l" defTabSz="1409700" latinLnBrk="0">
        <a:lnSpc>
          <a:spcPct val="90000"/>
        </a:lnSpc>
        <a:spcBef>
          <a:spcPts val="0"/>
        </a:spcBef>
        <a:spcAft>
          <a:spcPts val="0"/>
        </a:spcAft>
        <a:buClrTx/>
        <a:buSzTx/>
        <a:buFontTx/>
        <a:buNone/>
        <a:tabLst/>
        <a:defRPr sz="7000" b="1" i="0" u="none" strike="noStrike" cap="none" spc="0" baseline="0">
          <a:solidFill>
            <a:srgbClr val="235784"/>
          </a:solidFill>
          <a:uFill>
            <a:solidFill>
              <a:srgbClr val="004F8F"/>
            </a:solidFill>
          </a:uFill>
          <a:latin typeface="Helvetica"/>
          <a:ea typeface="Helvetica"/>
          <a:cs typeface="Helvetica"/>
          <a:sym typeface="Helvetica"/>
        </a:defRPr>
      </a:lvl8pPr>
      <a:lvl9pPr marL="0" marR="0" indent="1828800" algn="l" defTabSz="1409700" latinLnBrk="0">
        <a:lnSpc>
          <a:spcPct val="90000"/>
        </a:lnSpc>
        <a:spcBef>
          <a:spcPts val="0"/>
        </a:spcBef>
        <a:spcAft>
          <a:spcPts val="0"/>
        </a:spcAft>
        <a:buClrTx/>
        <a:buSzTx/>
        <a:buFontTx/>
        <a:buNone/>
        <a:tabLst/>
        <a:defRPr sz="7000" b="1" i="0" u="none" strike="noStrike" cap="none" spc="0" baseline="0">
          <a:solidFill>
            <a:srgbClr val="235784"/>
          </a:solidFill>
          <a:uFill>
            <a:solidFill>
              <a:srgbClr val="004F8F"/>
            </a:solidFill>
          </a:uFill>
          <a:latin typeface="Helvetica"/>
          <a:ea typeface="Helvetica"/>
          <a:cs typeface="Helvetica"/>
          <a:sym typeface="Helvetica"/>
        </a:defRPr>
      </a:lvl9pPr>
    </p:titleStyle>
    <p:bodyStyle>
      <a:lvl1pPr marL="0" marR="0" indent="0" algn="l" defTabSz="1409700" latinLnBrk="0">
        <a:lnSpc>
          <a:spcPct val="80000"/>
        </a:lnSpc>
        <a:spcBef>
          <a:spcPts val="2700"/>
        </a:spcBef>
        <a:spcAft>
          <a:spcPts val="0"/>
        </a:spcAft>
        <a:buClrTx/>
        <a:buSzTx/>
        <a:buFontTx/>
        <a:buNone/>
        <a:tabLst/>
        <a:defRPr sz="5000" b="1" i="0" u="none" strike="noStrike" cap="none" spc="0" baseline="0">
          <a:solidFill>
            <a:srgbClr val="235784"/>
          </a:solidFill>
          <a:uFill>
            <a:solidFill>
              <a:srgbClr val="000000"/>
            </a:solidFill>
          </a:uFill>
          <a:latin typeface="Helvetica"/>
          <a:ea typeface="Helvetica"/>
          <a:cs typeface="Helvetica"/>
          <a:sym typeface="Helvetica"/>
        </a:defRPr>
      </a:lvl1pPr>
      <a:lvl2pPr marL="846666" marR="0" indent="-846666" algn="l" defTabSz="1409700" latinLnBrk="0">
        <a:lnSpc>
          <a:spcPct val="80000"/>
        </a:lnSpc>
        <a:spcBef>
          <a:spcPts val="2700"/>
        </a:spcBef>
        <a:spcAft>
          <a:spcPts val="0"/>
        </a:spcAft>
        <a:buClrTx/>
        <a:buSzPct val="92000"/>
        <a:buFontTx/>
        <a:buNone/>
        <a:tabLst/>
        <a:defRPr sz="5000" b="1" i="0" u="none" strike="noStrike" cap="none" spc="0" baseline="0">
          <a:solidFill>
            <a:srgbClr val="235784"/>
          </a:solidFill>
          <a:uFill>
            <a:solidFill>
              <a:srgbClr val="000000"/>
            </a:solidFill>
          </a:uFill>
          <a:latin typeface="Helvetica"/>
          <a:ea typeface="Helvetica"/>
          <a:cs typeface="Helvetica"/>
          <a:sym typeface="Helvetica"/>
        </a:defRPr>
      </a:lvl2pPr>
      <a:lvl3pPr marL="1037166" marR="0" indent="-529166" algn="l" defTabSz="1409700" latinLnBrk="0">
        <a:lnSpc>
          <a:spcPct val="80000"/>
        </a:lnSpc>
        <a:spcBef>
          <a:spcPts val="2700"/>
        </a:spcBef>
        <a:spcAft>
          <a:spcPts val="0"/>
        </a:spcAft>
        <a:buClrTx/>
        <a:buSzPct val="100000"/>
        <a:buFontTx/>
        <a:buChar char="•"/>
        <a:tabLst/>
        <a:defRPr sz="5000" b="1" i="0" u="none" strike="noStrike" cap="none" spc="0" baseline="0">
          <a:solidFill>
            <a:srgbClr val="235784"/>
          </a:solidFill>
          <a:uFill>
            <a:solidFill>
              <a:srgbClr val="000000"/>
            </a:solidFill>
          </a:uFill>
          <a:latin typeface="Helvetica"/>
          <a:ea typeface="Helvetica"/>
          <a:cs typeface="Helvetica"/>
          <a:sym typeface="Helvetica"/>
        </a:defRPr>
      </a:lvl3pPr>
      <a:lvl4pPr marL="846666" marR="0" indent="-846666" algn="l" defTabSz="1409700" latinLnBrk="0">
        <a:lnSpc>
          <a:spcPct val="80000"/>
        </a:lnSpc>
        <a:spcBef>
          <a:spcPts val="2700"/>
        </a:spcBef>
        <a:spcAft>
          <a:spcPts val="0"/>
        </a:spcAft>
        <a:buClrTx/>
        <a:buSzPct val="129999"/>
        <a:buFontTx/>
        <a:buChar char="•"/>
        <a:tabLst/>
        <a:defRPr sz="5000" b="1" i="0" u="none" strike="noStrike" cap="none" spc="0" baseline="0">
          <a:solidFill>
            <a:srgbClr val="235784"/>
          </a:solidFill>
          <a:uFill>
            <a:solidFill>
              <a:srgbClr val="000000"/>
            </a:solidFill>
          </a:uFill>
          <a:latin typeface="Helvetica"/>
          <a:ea typeface="Helvetica"/>
          <a:cs typeface="Helvetica"/>
          <a:sym typeface="Helvetica"/>
        </a:defRPr>
      </a:lvl4pPr>
      <a:lvl5pPr marL="1037166" marR="0" indent="-529166" algn="l" defTabSz="1409700" latinLnBrk="0">
        <a:lnSpc>
          <a:spcPct val="80000"/>
        </a:lnSpc>
        <a:spcBef>
          <a:spcPts val="2700"/>
        </a:spcBef>
        <a:spcAft>
          <a:spcPts val="0"/>
        </a:spcAft>
        <a:buClrTx/>
        <a:buSzPct val="100000"/>
        <a:buFontTx/>
        <a:buChar char="•"/>
        <a:tabLst/>
        <a:defRPr sz="5000" b="1" i="0" u="none" strike="noStrike" cap="none" spc="0" baseline="0">
          <a:solidFill>
            <a:srgbClr val="235784"/>
          </a:solidFill>
          <a:uFill>
            <a:solidFill>
              <a:srgbClr val="000000"/>
            </a:solidFill>
          </a:uFill>
          <a:latin typeface="Helvetica"/>
          <a:ea typeface="Helvetica"/>
          <a:cs typeface="Helvetica"/>
          <a:sym typeface="Helvetica"/>
        </a:defRPr>
      </a:lvl5pPr>
      <a:lvl6pPr marL="1545166" marR="0" indent="-529166" algn="l" defTabSz="1409700" latinLnBrk="0">
        <a:lnSpc>
          <a:spcPct val="80000"/>
        </a:lnSpc>
        <a:spcBef>
          <a:spcPts val="2700"/>
        </a:spcBef>
        <a:spcAft>
          <a:spcPts val="0"/>
        </a:spcAft>
        <a:buClrTx/>
        <a:buSzPct val="100000"/>
        <a:buFontTx/>
        <a:buChar char="•"/>
        <a:tabLst/>
        <a:defRPr sz="5000" b="1" i="0" u="none" strike="noStrike" cap="none" spc="0" baseline="0">
          <a:solidFill>
            <a:srgbClr val="235784"/>
          </a:solidFill>
          <a:uFill>
            <a:solidFill>
              <a:srgbClr val="000000"/>
            </a:solidFill>
          </a:uFill>
          <a:latin typeface="Helvetica"/>
          <a:ea typeface="Helvetica"/>
          <a:cs typeface="Helvetica"/>
          <a:sym typeface="Helvetica"/>
        </a:defRPr>
      </a:lvl6pPr>
      <a:lvl7pPr marL="2053166" marR="0" indent="-529166" algn="l" defTabSz="1409700" latinLnBrk="0">
        <a:lnSpc>
          <a:spcPct val="80000"/>
        </a:lnSpc>
        <a:spcBef>
          <a:spcPts val="2700"/>
        </a:spcBef>
        <a:spcAft>
          <a:spcPts val="0"/>
        </a:spcAft>
        <a:buClrTx/>
        <a:buSzPct val="100000"/>
        <a:buFontTx/>
        <a:buChar char="•"/>
        <a:tabLst/>
        <a:defRPr sz="5000" b="1" i="0" u="none" strike="noStrike" cap="none" spc="0" baseline="0">
          <a:solidFill>
            <a:srgbClr val="235784"/>
          </a:solidFill>
          <a:uFill>
            <a:solidFill>
              <a:srgbClr val="000000"/>
            </a:solidFill>
          </a:uFill>
          <a:latin typeface="Helvetica"/>
          <a:ea typeface="Helvetica"/>
          <a:cs typeface="Helvetica"/>
          <a:sym typeface="Helvetica"/>
        </a:defRPr>
      </a:lvl7pPr>
      <a:lvl8pPr marL="2561166" marR="0" indent="-529166" algn="l" defTabSz="1409700" latinLnBrk="0">
        <a:lnSpc>
          <a:spcPct val="80000"/>
        </a:lnSpc>
        <a:spcBef>
          <a:spcPts val="2700"/>
        </a:spcBef>
        <a:spcAft>
          <a:spcPts val="0"/>
        </a:spcAft>
        <a:buClrTx/>
        <a:buSzPct val="100000"/>
        <a:buFontTx/>
        <a:buChar char="•"/>
        <a:tabLst/>
        <a:defRPr sz="5000" b="1" i="0" u="none" strike="noStrike" cap="none" spc="0" baseline="0">
          <a:solidFill>
            <a:srgbClr val="235784"/>
          </a:solidFill>
          <a:uFill>
            <a:solidFill>
              <a:srgbClr val="000000"/>
            </a:solidFill>
          </a:uFill>
          <a:latin typeface="Helvetica"/>
          <a:ea typeface="Helvetica"/>
          <a:cs typeface="Helvetica"/>
          <a:sym typeface="Helvetica"/>
        </a:defRPr>
      </a:lvl8pPr>
      <a:lvl9pPr marL="3069166" marR="0" indent="-529166" algn="l" defTabSz="1409700" latinLnBrk="0">
        <a:lnSpc>
          <a:spcPct val="80000"/>
        </a:lnSpc>
        <a:spcBef>
          <a:spcPts val="2700"/>
        </a:spcBef>
        <a:spcAft>
          <a:spcPts val="0"/>
        </a:spcAft>
        <a:buClrTx/>
        <a:buSzPct val="100000"/>
        <a:buFontTx/>
        <a:buChar char="•"/>
        <a:tabLst/>
        <a:defRPr sz="5000" b="1" i="0" u="none" strike="noStrike" cap="none" spc="0" baseline="0">
          <a:solidFill>
            <a:srgbClr val="235784"/>
          </a:solidFill>
          <a:uFill>
            <a:solidFill>
              <a:srgbClr val="000000"/>
            </a:solidFill>
          </a:uFill>
          <a:latin typeface="Helvetica"/>
          <a:ea typeface="Helvetica"/>
          <a:cs typeface="Helvetica"/>
          <a:sym typeface="Helvetica"/>
        </a:defRPr>
      </a:lvl9pPr>
    </p:bodyStyle>
    <p:otherStyle>
      <a:lvl1pPr marL="0" marR="0" indent="0" algn="ctr" defTabSz="895350" latinLnBrk="0">
        <a:lnSpc>
          <a:spcPct val="100000"/>
        </a:lnSpc>
        <a:spcBef>
          <a:spcPts val="0"/>
        </a:spcBef>
        <a:spcAft>
          <a:spcPts val="0"/>
        </a:spcAft>
        <a:buClrTx/>
        <a:buSzTx/>
        <a:buFontTx/>
        <a:buNone/>
        <a:tabLst/>
        <a:defRPr sz="2100" b="0" i="0" u="none" strike="noStrike" cap="none" spc="0" baseline="0">
          <a:solidFill>
            <a:schemeClr val="tx1"/>
          </a:solidFill>
          <a:uFill>
            <a:solidFill>
              <a:srgbClr val="000000"/>
            </a:solidFill>
          </a:uFill>
          <a:latin typeface="+mn-lt"/>
          <a:ea typeface="+mn-ea"/>
          <a:cs typeface="+mn-cs"/>
          <a:sym typeface="Helvetica Light"/>
        </a:defRPr>
      </a:lvl1pPr>
      <a:lvl2pPr marL="0" marR="0" indent="228600" algn="ctr" defTabSz="895350" latinLnBrk="0">
        <a:lnSpc>
          <a:spcPct val="100000"/>
        </a:lnSpc>
        <a:spcBef>
          <a:spcPts val="0"/>
        </a:spcBef>
        <a:spcAft>
          <a:spcPts val="0"/>
        </a:spcAft>
        <a:buClrTx/>
        <a:buSzTx/>
        <a:buFontTx/>
        <a:buNone/>
        <a:tabLst/>
        <a:defRPr sz="2100" b="0" i="0" u="none" strike="noStrike" cap="none" spc="0" baseline="0">
          <a:solidFill>
            <a:schemeClr val="tx1"/>
          </a:solidFill>
          <a:uFill>
            <a:solidFill>
              <a:srgbClr val="000000"/>
            </a:solidFill>
          </a:uFill>
          <a:latin typeface="+mn-lt"/>
          <a:ea typeface="+mn-ea"/>
          <a:cs typeface="+mn-cs"/>
          <a:sym typeface="Helvetica Light"/>
        </a:defRPr>
      </a:lvl2pPr>
      <a:lvl3pPr marL="0" marR="0" indent="457200" algn="ctr" defTabSz="895350" latinLnBrk="0">
        <a:lnSpc>
          <a:spcPct val="100000"/>
        </a:lnSpc>
        <a:spcBef>
          <a:spcPts val="0"/>
        </a:spcBef>
        <a:spcAft>
          <a:spcPts val="0"/>
        </a:spcAft>
        <a:buClrTx/>
        <a:buSzTx/>
        <a:buFontTx/>
        <a:buNone/>
        <a:tabLst/>
        <a:defRPr sz="2100" b="0" i="0" u="none" strike="noStrike" cap="none" spc="0" baseline="0">
          <a:solidFill>
            <a:schemeClr val="tx1"/>
          </a:solidFill>
          <a:uFill>
            <a:solidFill>
              <a:srgbClr val="000000"/>
            </a:solidFill>
          </a:uFill>
          <a:latin typeface="+mn-lt"/>
          <a:ea typeface="+mn-ea"/>
          <a:cs typeface="+mn-cs"/>
          <a:sym typeface="Helvetica Light"/>
        </a:defRPr>
      </a:lvl3pPr>
      <a:lvl4pPr marL="0" marR="0" indent="685800" algn="ctr" defTabSz="895350" latinLnBrk="0">
        <a:lnSpc>
          <a:spcPct val="100000"/>
        </a:lnSpc>
        <a:spcBef>
          <a:spcPts val="0"/>
        </a:spcBef>
        <a:spcAft>
          <a:spcPts val="0"/>
        </a:spcAft>
        <a:buClrTx/>
        <a:buSzTx/>
        <a:buFontTx/>
        <a:buNone/>
        <a:tabLst/>
        <a:defRPr sz="2100" b="0" i="0" u="none" strike="noStrike" cap="none" spc="0" baseline="0">
          <a:solidFill>
            <a:schemeClr val="tx1"/>
          </a:solidFill>
          <a:uFill>
            <a:solidFill>
              <a:srgbClr val="000000"/>
            </a:solidFill>
          </a:uFill>
          <a:latin typeface="+mn-lt"/>
          <a:ea typeface="+mn-ea"/>
          <a:cs typeface="+mn-cs"/>
          <a:sym typeface="Helvetica Light"/>
        </a:defRPr>
      </a:lvl4pPr>
      <a:lvl5pPr marL="0" marR="0" indent="914400" algn="ctr" defTabSz="895350" latinLnBrk="0">
        <a:lnSpc>
          <a:spcPct val="100000"/>
        </a:lnSpc>
        <a:spcBef>
          <a:spcPts val="0"/>
        </a:spcBef>
        <a:spcAft>
          <a:spcPts val="0"/>
        </a:spcAft>
        <a:buClrTx/>
        <a:buSzTx/>
        <a:buFontTx/>
        <a:buNone/>
        <a:tabLst/>
        <a:defRPr sz="2100" b="0" i="0" u="none" strike="noStrike" cap="none" spc="0" baseline="0">
          <a:solidFill>
            <a:schemeClr val="tx1"/>
          </a:solidFill>
          <a:uFill>
            <a:solidFill>
              <a:srgbClr val="000000"/>
            </a:solidFill>
          </a:uFill>
          <a:latin typeface="+mn-lt"/>
          <a:ea typeface="+mn-ea"/>
          <a:cs typeface="+mn-cs"/>
          <a:sym typeface="Helvetica Light"/>
        </a:defRPr>
      </a:lvl5pPr>
      <a:lvl6pPr marL="0" marR="0" indent="1143000" algn="ctr" defTabSz="895350" latinLnBrk="0">
        <a:lnSpc>
          <a:spcPct val="100000"/>
        </a:lnSpc>
        <a:spcBef>
          <a:spcPts val="0"/>
        </a:spcBef>
        <a:spcAft>
          <a:spcPts val="0"/>
        </a:spcAft>
        <a:buClrTx/>
        <a:buSzTx/>
        <a:buFontTx/>
        <a:buNone/>
        <a:tabLst/>
        <a:defRPr sz="2100" b="0" i="0" u="none" strike="noStrike" cap="none" spc="0" baseline="0">
          <a:solidFill>
            <a:schemeClr val="tx1"/>
          </a:solidFill>
          <a:uFill>
            <a:solidFill>
              <a:srgbClr val="000000"/>
            </a:solidFill>
          </a:uFill>
          <a:latin typeface="+mn-lt"/>
          <a:ea typeface="+mn-ea"/>
          <a:cs typeface="+mn-cs"/>
          <a:sym typeface="Helvetica Light"/>
        </a:defRPr>
      </a:lvl6pPr>
      <a:lvl7pPr marL="0" marR="0" indent="1371600" algn="ctr" defTabSz="895350" latinLnBrk="0">
        <a:lnSpc>
          <a:spcPct val="100000"/>
        </a:lnSpc>
        <a:spcBef>
          <a:spcPts val="0"/>
        </a:spcBef>
        <a:spcAft>
          <a:spcPts val="0"/>
        </a:spcAft>
        <a:buClrTx/>
        <a:buSzTx/>
        <a:buFontTx/>
        <a:buNone/>
        <a:tabLst/>
        <a:defRPr sz="2100" b="0" i="0" u="none" strike="noStrike" cap="none" spc="0" baseline="0">
          <a:solidFill>
            <a:schemeClr val="tx1"/>
          </a:solidFill>
          <a:uFill>
            <a:solidFill>
              <a:srgbClr val="000000"/>
            </a:solidFill>
          </a:uFill>
          <a:latin typeface="+mn-lt"/>
          <a:ea typeface="+mn-ea"/>
          <a:cs typeface="+mn-cs"/>
          <a:sym typeface="Helvetica Light"/>
        </a:defRPr>
      </a:lvl7pPr>
      <a:lvl8pPr marL="0" marR="0" indent="1600200" algn="ctr" defTabSz="895350" latinLnBrk="0">
        <a:lnSpc>
          <a:spcPct val="100000"/>
        </a:lnSpc>
        <a:spcBef>
          <a:spcPts val="0"/>
        </a:spcBef>
        <a:spcAft>
          <a:spcPts val="0"/>
        </a:spcAft>
        <a:buClrTx/>
        <a:buSzTx/>
        <a:buFontTx/>
        <a:buNone/>
        <a:tabLst/>
        <a:defRPr sz="2100" b="0" i="0" u="none" strike="noStrike" cap="none" spc="0" baseline="0">
          <a:solidFill>
            <a:schemeClr val="tx1"/>
          </a:solidFill>
          <a:uFill>
            <a:solidFill>
              <a:srgbClr val="000000"/>
            </a:solidFill>
          </a:uFill>
          <a:latin typeface="+mn-lt"/>
          <a:ea typeface="+mn-ea"/>
          <a:cs typeface="+mn-cs"/>
          <a:sym typeface="Helvetica Light"/>
        </a:defRPr>
      </a:lvl8pPr>
      <a:lvl9pPr marL="0" marR="0" indent="1828800" algn="ctr" defTabSz="895350" latinLnBrk="0">
        <a:lnSpc>
          <a:spcPct val="100000"/>
        </a:lnSpc>
        <a:spcBef>
          <a:spcPts val="0"/>
        </a:spcBef>
        <a:spcAft>
          <a:spcPts val="0"/>
        </a:spcAft>
        <a:buClrTx/>
        <a:buSzTx/>
        <a:buFontTx/>
        <a:buNone/>
        <a:tabLst/>
        <a:defRPr sz="2100" b="0" i="0" u="none" strike="noStrike" cap="none" spc="0" baseline="0">
          <a:solidFill>
            <a:schemeClr val="tx1"/>
          </a:solidFill>
          <a:uFill>
            <a:solidFill>
              <a:srgbClr val="000000"/>
            </a:solidFill>
          </a:u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None" TargetMode="External"/><Relationship Id="rId13" Type="http://schemas.openxmlformats.org/officeDocument/2006/relationships/image" Target="../media/image20.png"/><Relationship Id="rId3" Type="http://schemas.openxmlformats.org/officeDocument/2006/relationships/image" Target="../media/image12.png"/><Relationship Id="rId7" Type="http://schemas.openxmlformats.org/officeDocument/2006/relationships/image" Target="../media/image15.png"/><Relationship Id="rId12"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9.png"/><Relationship Id="rId11" Type="http://schemas.openxmlformats.org/officeDocument/2006/relationships/image" Target="../media/image18.png"/><Relationship Id="rId5" Type="http://schemas.openxmlformats.org/officeDocument/2006/relationships/image" Target="../media/image14.png"/><Relationship Id="rId10" Type="http://schemas.openxmlformats.org/officeDocument/2006/relationships/image" Target="../media/image17.png"/><Relationship Id="rId4" Type="http://schemas.openxmlformats.org/officeDocument/2006/relationships/image" Target="../media/image13.png"/><Relationship Id="rId9" Type="http://schemas.openxmlformats.org/officeDocument/2006/relationships/image" Target="../media/image16.png"/><Relationship Id="rId14"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hyperlink" Target="None" TargetMode="External"/><Relationship Id="rId13" Type="http://schemas.openxmlformats.org/officeDocument/2006/relationships/image" Target="../media/image20.png"/><Relationship Id="rId3" Type="http://schemas.openxmlformats.org/officeDocument/2006/relationships/image" Target="../media/image12.png"/><Relationship Id="rId7" Type="http://schemas.openxmlformats.org/officeDocument/2006/relationships/image" Target="../media/image15.png"/><Relationship Id="rId12" Type="http://schemas.openxmlformats.org/officeDocument/2006/relationships/image" Target="../media/image19.png"/><Relationship Id="rId2" Type="http://schemas.openxmlformats.org/officeDocument/2006/relationships/notesSlide" Target="../notesSlides/notesSlide4.xml"/><Relationship Id="rId16"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9.png"/><Relationship Id="rId11" Type="http://schemas.openxmlformats.org/officeDocument/2006/relationships/image" Target="../media/image18.png"/><Relationship Id="rId5" Type="http://schemas.openxmlformats.org/officeDocument/2006/relationships/image" Target="../media/image14.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3.png"/><Relationship Id="rId9" Type="http://schemas.openxmlformats.org/officeDocument/2006/relationships/image" Target="../media/image16.png"/><Relationship Id="rId14"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5.png"/><Relationship Id="rId12"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3.png"/><Relationship Id="rId11" Type="http://schemas.openxmlformats.org/officeDocument/2006/relationships/image" Target="../media/image28.png"/><Relationship Id="rId5" Type="http://schemas.openxmlformats.org/officeDocument/2006/relationships/image" Target="../media/image12.png"/><Relationship Id="rId10" Type="http://schemas.openxmlformats.org/officeDocument/2006/relationships/image" Target="../media/image27.png"/><Relationship Id="rId4" Type="http://schemas.openxmlformats.org/officeDocument/2006/relationships/image" Target="../media/image9.png"/><Relationship Id="rId9" Type="http://schemas.openxmlformats.org/officeDocument/2006/relationships/image" Target="../media/image26.png"/><Relationship Id="rId14"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35.png"/><Relationship Id="rId3" Type="http://schemas.openxmlformats.org/officeDocument/2006/relationships/image" Target="../media/image9.png"/><Relationship Id="rId7" Type="http://schemas.openxmlformats.org/officeDocument/2006/relationships/image" Target="../media/image31.png"/><Relationship Id="rId12" Type="http://schemas.openxmlformats.org/officeDocument/2006/relationships/image" Target="../media/image17.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16.png"/><Relationship Id="rId11" Type="http://schemas.openxmlformats.org/officeDocument/2006/relationships/image" Target="../media/image34.png"/><Relationship Id="rId5" Type="http://schemas.openxmlformats.org/officeDocument/2006/relationships/image" Target="../media/image13.png"/><Relationship Id="rId15" Type="http://schemas.openxmlformats.org/officeDocument/2006/relationships/image" Target="../media/image15.png"/><Relationship Id="rId10" Type="http://schemas.openxmlformats.org/officeDocument/2006/relationships/image" Target="../media/image33.png"/><Relationship Id="rId4" Type="http://schemas.openxmlformats.org/officeDocument/2006/relationships/image" Target="../media/image12.png"/><Relationship Id="rId9" Type="http://schemas.openxmlformats.org/officeDocument/2006/relationships/image" Target="../media/image32.png"/><Relationship Id="rId14" Type="http://schemas.openxmlformats.org/officeDocument/2006/relationships/image" Target="../media/image36.png"/></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9.png"/><Relationship Id="rId7" Type="http://schemas.openxmlformats.org/officeDocument/2006/relationships/image" Target="../media/image34.png"/><Relationship Id="rId12"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7.png"/><Relationship Id="rId11" Type="http://schemas.openxmlformats.org/officeDocument/2006/relationships/image" Target="../media/image13.png"/><Relationship Id="rId5" Type="http://schemas.openxmlformats.org/officeDocument/2006/relationships/image" Target="../media/image16.png"/><Relationship Id="rId10"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41.png"/><Relationship Id="rId3" Type="http://schemas.openxmlformats.org/officeDocument/2006/relationships/image" Target="../media/image24.png"/><Relationship Id="rId7" Type="http://schemas.openxmlformats.org/officeDocument/2006/relationships/image" Target="../media/image16.png"/><Relationship Id="rId12"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3.png"/><Relationship Id="rId11" Type="http://schemas.openxmlformats.org/officeDocument/2006/relationships/image" Target="../media/image39.png"/><Relationship Id="rId5" Type="http://schemas.openxmlformats.org/officeDocument/2006/relationships/image" Target="../media/image12.png"/><Relationship Id="rId10" Type="http://schemas.openxmlformats.org/officeDocument/2006/relationships/image" Target="../media/image35.png"/><Relationship Id="rId4" Type="http://schemas.openxmlformats.org/officeDocument/2006/relationships/image" Target="../media/image9.png"/><Relationship Id="rId9" Type="http://schemas.openxmlformats.org/officeDocument/2006/relationships/image" Target="../media/image18.png"/></Relationships>
</file>

<file path=ppt/slides/_rels/slide19.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42.png"/><Relationship Id="rId3" Type="http://schemas.openxmlformats.org/officeDocument/2006/relationships/image" Target="../media/image24.png"/><Relationship Id="rId7" Type="http://schemas.openxmlformats.org/officeDocument/2006/relationships/image" Target="../media/image16.png"/><Relationship Id="rId12"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3.png"/><Relationship Id="rId11" Type="http://schemas.openxmlformats.org/officeDocument/2006/relationships/image" Target="../media/image39.png"/><Relationship Id="rId5" Type="http://schemas.openxmlformats.org/officeDocument/2006/relationships/image" Target="../media/image12.png"/><Relationship Id="rId15" Type="http://schemas.openxmlformats.org/officeDocument/2006/relationships/image" Target="../media/image43.png"/><Relationship Id="rId10" Type="http://schemas.openxmlformats.org/officeDocument/2006/relationships/image" Target="../media/image35.png"/><Relationship Id="rId4" Type="http://schemas.openxmlformats.org/officeDocument/2006/relationships/image" Target="../media/image9.png"/><Relationship Id="rId9" Type="http://schemas.openxmlformats.org/officeDocument/2006/relationships/image" Target="../media/image18.png"/><Relationship Id="rId14" Type="http://schemas.openxmlformats.org/officeDocument/2006/relationships/image" Target="../media/image41.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 name="Group"/>
          <p:cNvGrpSpPr/>
          <p:nvPr/>
        </p:nvGrpSpPr>
        <p:grpSpPr>
          <a:xfrm>
            <a:off x="11445806" y="-885378"/>
            <a:ext cx="14938872" cy="17497750"/>
            <a:chOff x="0" y="0"/>
            <a:chExt cx="14938871" cy="17497749"/>
          </a:xfrm>
        </p:grpSpPr>
        <p:pic>
          <p:nvPicPr>
            <p:cNvPr id="130" name="splitimage_nature_ad1505_ma-small.jpeg" descr="splitimage_nature_ad1505_ma-small.jpeg"/>
            <p:cNvPicPr>
              <a:picLocks noChangeAspect="1"/>
            </p:cNvPicPr>
            <p:nvPr/>
          </p:nvPicPr>
          <p:blipFill>
            <a:blip r:embed="rId2"/>
            <a:stretch>
              <a:fillRect/>
            </a:stretch>
          </p:blipFill>
          <p:spPr>
            <a:xfrm>
              <a:off x="0" y="0"/>
              <a:ext cx="14938872" cy="17497750"/>
            </a:xfrm>
            <a:prstGeom prst="rect">
              <a:avLst/>
            </a:prstGeom>
            <a:ln w="38100" cap="flat">
              <a:noFill/>
              <a:round/>
            </a:ln>
            <a:effectLst/>
          </p:spPr>
        </p:pic>
        <p:pic>
          <p:nvPicPr>
            <p:cNvPr id="131" name="s4l_new_head_def_transparenz.png" descr="s4l_new_head_def_transparenz.png"/>
            <p:cNvPicPr>
              <a:picLocks noChangeAspect="1"/>
            </p:cNvPicPr>
            <p:nvPr/>
          </p:nvPicPr>
          <p:blipFill>
            <a:blip r:embed="rId3"/>
            <a:stretch>
              <a:fillRect/>
            </a:stretch>
          </p:blipFill>
          <p:spPr>
            <a:xfrm>
              <a:off x="800859" y="2213820"/>
              <a:ext cx="13718298" cy="12417194"/>
            </a:xfrm>
            <a:prstGeom prst="rect">
              <a:avLst/>
            </a:prstGeom>
            <a:ln w="38100" cap="flat">
              <a:noFill/>
              <a:round/>
            </a:ln>
            <a:effectLst/>
          </p:spPr>
        </p:pic>
      </p:grpSp>
      <p:sp>
        <p:nvSpPr>
          <p:cNvPr id="133" name="Rectangle"/>
          <p:cNvSpPr/>
          <p:nvPr/>
        </p:nvSpPr>
        <p:spPr>
          <a:xfrm>
            <a:off x="13742167" y="12155706"/>
            <a:ext cx="10069800" cy="1250605"/>
          </a:xfrm>
          <a:prstGeom prst="rect">
            <a:avLst/>
          </a:prstGeom>
          <a:solidFill>
            <a:srgbClr val="FFFFFF">
              <a:alpha val="75635"/>
            </a:srgbClr>
          </a:solidFill>
          <a:ln w="12700">
            <a:miter lim="400000"/>
          </a:ln>
        </p:spPr>
        <p:txBody>
          <a:bodyPr lIns="76200" tIns="76200" rIns="76200" bIns="76200" anchor="ctr"/>
          <a:lstStyle/>
          <a:p>
            <a:endParaRPr/>
          </a:p>
        </p:txBody>
      </p:sp>
      <p:pic>
        <p:nvPicPr>
          <p:cNvPr id="134" name="ethlogo_black.pdf" descr="ethlogo_black.pdf"/>
          <p:cNvPicPr>
            <a:picLocks noChangeAspect="1"/>
          </p:cNvPicPr>
          <p:nvPr/>
        </p:nvPicPr>
        <p:blipFill>
          <a:blip r:embed="rId4"/>
          <a:stretch>
            <a:fillRect/>
          </a:stretch>
        </p:blipFill>
        <p:spPr>
          <a:xfrm>
            <a:off x="14130013" y="12256081"/>
            <a:ext cx="4190617" cy="1250604"/>
          </a:xfrm>
          <a:prstGeom prst="rect">
            <a:avLst/>
          </a:prstGeom>
          <a:ln w="38100"/>
        </p:spPr>
      </p:pic>
      <p:pic>
        <p:nvPicPr>
          <p:cNvPr id="135" name="the new logo.pdf" descr="the new logo.pdf"/>
          <p:cNvPicPr>
            <a:picLocks noChangeAspect="1"/>
          </p:cNvPicPr>
          <p:nvPr/>
        </p:nvPicPr>
        <p:blipFill>
          <a:blip r:embed="rId5"/>
          <a:stretch>
            <a:fillRect/>
          </a:stretch>
        </p:blipFill>
        <p:spPr>
          <a:xfrm>
            <a:off x="19082336" y="12330481"/>
            <a:ext cx="4190616" cy="901055"/>
          </a:xfrm>
          <a:prstGeom prst="rect">
            <a:avLst/>
          </a:prstGeom>
          <a:ln w="38100"/>
        </p:spPr>
      </p:pic>
      <p:sp>
        <p:nvSpPr>
          <p:cNvPr id="136" name="List of Author’s Full Name w/o Title, Affiliation…"/>
          <p:cNvSpPr txBox="1">
            <a:spLocks noGrp="1"/>
          </p:cNvSpPr>
          <p:nvPr>
            <p:ph type="body" sz="quarter" idx="1"/>
          </p:nvPr>
        </p:nvSpPr>
        <p:spPr>
          <a:prstGeom prst="rect">
            <a:avLst/>
          </a:prstGeom>
        </p:spPr>
        <p:txBody>
          <a:bodyPr/>
          <a:lstStyle/>
          <a:p>
            <a:r>
              <a:rPr lang="en-GB" dirty="0"/>
              <a:t>Javier Garcia Ordonez, </a:t>
            </a:r>
            <a:r>
              <a:rPr lang="es-ES" dirty="0"/>
              <a:t>IT’IS </a:t>
            </a:r>
            <a:r>
              <a:rPr lang="es-ES" dirty="0" err="1"/>
              <a:t>Foundation</a:t>
            </a:r>
            <a:r>
              <a:rPr lang="es-ES" dirty="0"/>
              <a:t> </a:t>
            </a:r>
            <a:r>
              <a:rPr lang="en-GB" dirty="0"/>
              <a:t>&amp; ZMT</a:t>
            </a:r>
          </a:p>
          <a:p>
            <a:r>
              <a:rPr lang="en-GB" dirty="0"/>
              <a:t>Werner Van </a:t>
            </a:r>
            <a:r>
              <a:rPr lang="en-GB" dirty="0" err="1"/>
              <a:t>Geit</a:t>
            </a:r>
            <a:r>
              <a:rPr lang="en-GB" dirty="0"/>
              <a:t>, </a:t>
            </a:r>
            <a:r>
              <a:rPr lang="es-ES" dirty="0"/>
              <a:t>IT’IS </a:t>
            </a:r>
            <a:r>
              <a:rPr lang="es-ES" dirty="0" err="1"/>
              <a:t>Foundation</a:t>
            </a:r>
            <a:r>
              <a:rPr lang="es-ES" dirty="0"/>
              <a:t> </a:t>
            </a:r>
            <a:endParaRPr lang="en-GB" dirty="0"/>
          </a:p>
          <a:p>
            <a:r>
              <a:rPr lang="en-GB" dirty="0"/>
              <a:t>Esra Neufeld, </a:t>
            </a:r>
            <a:r>
              <a:rPr lang="es-ES" dirty="0"/>
              <a:t>IT’IS </a:t>
            </a:r>
            <a:r>
              <a:rPr lang="es-ES" dirty="0" err="1"/>
              <a:t>Foundation</a:t>
            </a:r>
            <a:r>
              <a:rPr lang="es-ES" dirty="0"/>
              <a:t> </a:t>
            </a:r>
            <a:endParaRPr dirty="0"/>
          </a:p>
        </p:txBody>
      </p:sp>
      <p:sp>
        <p:nvSpPr>
          <p:cNvPr id="137" name="Add Title / All Main Words Start with Capital Letters / Make It As Short As Possible (One Liner Preferred)"/>
          <p:cNvSpPr txBox="1">
            <a:spLocks noGrp="1"/>
          </p:cNvSpPr>
          <p:nvPr>
            <p:ph type="title"/>
          </p:nvPr>
        </p:nvSpPr>
        <p:spPr>
          <a:prstGeom prst="rect">
            <a:avLst/>
          </a:prstGeom>
        </p:spPr>
        <p:txBody>
          <a:bodyPr/>
          <a:lstStyle>
            <a:lvl1pPr defTabSz="1155953">
              <a:defRPr sz="8200"/>
            </a:lvl1pPr>
          </a:lstStyle>
          <a:p>
            <a:r>
              <a:rPr lang="en-GB" dirty="0"/>
              <a:t>Introducing </a:t>
            </a:r>
            <a:br>
              <a:rPr lang="en-GB" dirty="0"/>
            </a:br>
            <a:r>
              <a:rPr lang="en-GB" dirty="0"/>
              <a:t>MetaModeling UX</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9E0BC-8567-1847-53F9-A1F3FA49DF8B}"/>
              </a:ext>
            </a:extLst>
          </p:cNvPr>
          <p:cNvSpPr>
            <a:spLocks noGrp="1"/>
          </p:cNvSpPr>
          <p:nvPr>
            <p:ph type="title"/>
          </p:nvPr>
        </p:nvSpPr>
        <p:spPr/>
        <p:txBody>
          <a:bodyPr/>
          <a:lstStyle/>
          <a:p>
            <a:r>
              <a:rPr lang="en-US" dirty="0" err="1"/>
              <a:t>Metamodelling</a:t>
            </a:r>
            <a:r>
              <a:rPr lang="en-US" dirty="0"/>
              <a:t> Functions API</a:t>
            </a:r>
          </a:p>
        </p:txBody>
      </p:sp>
      <p:sp>
        <p:nvSpPr>
          <p:cNvPr id="3" name="Content Placeholder 2">
            <a:extLst>
              <a:ext uri="{FF2B5EF4-FFF2-40B4-BE49-F238E27FC236}">
                <a16:creationId xmlns:a16="http://schemas.microsoft.com/office/drawing/2014/main" id="{3C746855-9844-5904-9618-9C8BBFDBA15D}"/>
              </a:ext>
            </a:extLst>
          </p:cNvPr>
          <p:cNvSpPr>
            <a:spLocks noGrp="1"/>
          </p:cNvSpPr>
          <p:nvPr>
            <p:ph idx="1"/>
          </p:nvPr>
        </p:nvSpPr>
        <p:spPr>
          <a:xfrm>
            <a:off x="1676400" y="3651250"/>
            <a:ext cx="8455572" cy="8702676"/>
          </a:xfrm>
        </p:spPr>
        <p:txBody>
          <a:bodyPr/>
          <a:lstStyle/>
          <a:p>
            <a:r>
              <a:rPr lang="en-US" b="0" dirty="0"/>
              <a:t>The </a:t>
            </a:r>
            <a:r>
              <a:rPr lang="en-US" b="0" dirty="0" err="1"/>
              <a:t>oSPARC</a:t>
            </a:r>
            <a:r>
              <a:rPr lang="en-US" b="0" dirty="0"/>
              <a:t> API will provide functionality to store, list, run, … functions</a:t>
            </a:r>
          </a:p>
        </p:txBody>
      </p:sp>
      <p:pic>
        <p:nvPicPr>
          <p:cNvPr id="9" name="Picture 8" descr="A screenshot of a computer program&#10;&#10;AI-generated content may be incorrect.">
            <a:extLst>
              <a:ext uri="{FF2B5EF4-FFF2-40B4-BE49-F238E27FC236}">
                <a16:creationId xmlns:a16="http://schemas.microsoft.com/office/drawing/2014/main" id="{428774DF-6D4E-B7ED-5B14-36CF698B10C8}"/>
              </a:ext>
            </a:extLst>
          </p:cNvPr>
          <p:cNvPicPr>
            <a:picLocks noChangeAspect="1"/>
          </p:cNvPicPr>
          <p:nvPr/>
        </p:nvPicPr>
        <p:blipFill>
          <a:blip r:embed="rId2"/>
          <a:stretch>
            <a:fillRect/>
          </a:stretch>
        </p:blipFill>
        <p:spPr>
          <a:xfrm>
            <a:off x="12290985" y="2695820"/>
            <a:ext cx="10238275" cy="9815546"/>
          </a:xfrm>
          <a:prstGeom prst="rect">
            <a:avLst/>
          </a:prstGeom>
        </p:spPr>
      </p:pic>
      <p:sp>
        <p:nvSpPr>
          <p:cNvPr id="4" name="Compliance Evaluations of Inductive WPT, Okinawa, 2024">
            <a:extLst>
              <a:ext uri="{FF2B5EF4-FFF2-40B4-BE49-F238E27FC236}">
                <a16:creationId xmlns:a16="http://schemas.microsoft.com/office/drawing/2014/main" id="{783EA96F-5976-F308-50F0-67488C28A63E}"/>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pic>
        <p:nvPicPr>
          <p:cNvPr id="7" name="Picture 6" descr="A person in a black shirt&#10;&#10;AI-generated content may be incorrect.">
            <a:extLst>
              <a:ext uri="{FF2B5EF4-FFF2-40B4-BE49-F238E27FC236}">
                <a16:creationId xmlns:a16="http://schemas.microsoft.com/office/drawing/2014/main" id="{F0D15C96-CB26-4B16-F9C2-F4A043F28C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82783" y="306043"/>
            <a:ext cx="2603175" cy="2031746"/>
          </a:xfrm>
          <a:prstGeom prst="rect">
            <a:avLst/>
          </a:prstGeom>
        </p:spPr>
      </p:pic>
    </p:spTree>
    <p:extLst>
      <p:ext uri="{BB962C8B-B14F-4D97-AF65-F5344CB8AC3E}">
        <p14:creationId xmlns:p14="http://schemas.microsoft.com/office/powerpoint/2010/main" val="916749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7F2EF3-2132-FC61-4DBE-2C4F537CA437}"/>
            </a:ext>
          </a:extLst>
        </p:cNvPr>
        <p:cNvGrpSpPr/>
        <p:nvPr/>
      </p:nvGrpSpPr>
      <p:grpSpPr>
        <a:xfrm>
          <a:off x="0" y="0"/>
          <a:ext cx="0" cy="0"/>
          <a:chOff x="0" y="0"/>
          <a:chExt cx="0" cy="0"/>
        </a:xfrm>
      </p:grpSpPr>
      <p:sp>
        <p:nvSpPr>
          <p:cNvPr id="152" name="Add Subtitle (Capital Letters)">
            <a:extLst>
              <a:ext uri="{FF2B5EF4-FFF2-40B4-BE49-F238E27FC236}">
                <a16:creationId xmlns:a16="http://schemas.microsoft.com/office/drawing/2014/main" id="{33CBE7B9-AF12-6FB4-2DD5-522288B97778}"/>
              </a:ext>
            </a:extLst>
          </p:cNvPr>
          <p:cNvSpPr txBox="1">
            <a:spLocks noGrp="1"/>
          </p:cNvSpPr>
          <p:nvPr>
            <p:ph type="title"/>
          </p:nvPr>
        </p:nvSpPr>
        <p:spPr>
          <a:prstGeom prst="rect">
            <a:avLst/>
          </a:prstGeom>
        </p:spPr>
        <p:txBody>
          <a:bodyPr/>
          <a:lstStyle/>
          <a:p>
            <a:r>
              <a:rPr lang="en-GB" dirty="0"/>
              <a:t>Example MMUX </a:t>
            </a:r>
            <a:r>
              <a:rPr lang="en-GB" dirty="0" err="1"/>
              <a:t>HyperTool</a:t>
            </a:r>
            <a:r>
              <a:rPr lang="en-GB" dirty="0"/>
              <a:t>: UQ</a:t>
            </a:r>
          </a:p>
        </p:txBody>
      </p:sp>
      <p:pic>
        <p:nvPicPr>
          <p:cNvPr id="154" name="ITIS_Blue_logo.png" descr="ITIS_Blue_logo.png">
            <a:extLst>
              <a:ext uri="{FF2B5EF4-FFF2-40B4-BE49-F238E27FC236}">
                <a16:creationId xmlns:a16="http://schemas.microsoft.com/office/drawing/2014/main" id="{3EC9D45B-912C-CADC-7349-926B8C54B312}"/>
              </a:ext>
            </a:extLst>
          </p:cNvPr>
          <p:cNvPicPr>
            <a:picLocks noChangeAspect="1"/>
          </p:cNvPicPr>
          <p:nvPr/>
        </p:nvPicPr>
        <p:blipFill>
          <a:blip r:embed="rId2"/>
          <a:srcRect/>
          <a:stretch>
            <a:fillRect/>
          </a:stretch>
        </p:blipFill>
        <p:spPr>
          <a:xfrm>
            <a:off x="691470" y="12408187"/>
            <a:ext cx="4579478" cy="950981"/>
          </a:xfrm>
          <a:prstGeom prst="rect">
            <a:avLst/>
          </a:prstGeom>
          <a:ln w="38100"/>
        </p:spPr>
      </p:pic>
      <p:sp>
        <p:nvSpPr>
          <p:cNvPr id="155" name="Slide Number">
            <a:extLst>
              <a:ext uri="{FF2B5EF4-FFF2-40B4-BE49-F238E27FC236}">
                <a16:creationId xmlns:a16="http://schemas.microsoft.com/office/drawing/2014/main" id="{11B7EB6D-E5E5-2464-4200-B1EBAF274E5B}"/>
              </a:ext>
            </a:extLst>
          </p:cNvPr>
          <p:cNvSpPr txBox="1">
            <a:spLocks noGrp="1"/>
          </p:cNvSpPr>
          <p:nvPr>
            <p:ph type="sldNum" sz="quarter" idx="2"/>
          </p:nvPr>
        </p:nvSpPr>
        <p:spPr>
          <a:xfrm>
            <a:off x="12022607" y="12982021"/>
            <a:ext cx="313386" cy="4699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11</a:t>
            </a:fld>
            <a:endParaRPr/>
          </a:p>
        </p:txBody>
      </p:sp>
      <p:sp>
        <p:nvSpPr>
          <p:cNvPr id="156" name="Compliance Evaluations of Inductive WPT, Okinawa, 2024">
            <a:extLst>
              <a:ext uri="{FF2B5EF4-FFF2-40B4-BE49-F238E27FC236}">
                <a16:creationId xmlns:a16="http://schemas.microsoft.com/office/drawing/2014/main" id="{615ACC7E-B578-69C5-1D0B-57AC92D85992}"/>
              </a:ext>
            </a:extLst>
          </p:cNvPr>
          <p:cNvSpPr txBox="1"/>
          <p:nvPr/>
        </p:nvSpPr>
        <p:spPr>
          <a:xfrm>
            <a:off x="12715438" y="13058221"/>
            <a:ext cx="10057317" cy="317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defRPr>
                <a:uFill>
                  <a:solidFill>
                    <a:srgbClr val="959093"/>
                  </a:solidFill>
                </a:uFill>
              </a:defRPr>
            </a:pPr>
            <a:r>
              <a:rPr>
                <a:uFill>
                  <a:solidFill>
                    <a:srgbClr val="232323"/>
                  </a:solidFill>
                </a:uFill>
              </a:rPr>
              <a:t>Compliance Evaluations of Inductive WPT, Okinawa, 2024</a:t>
            </a:r>
          </a:p>
        </p:txBody>
      </p:sp>
      <p:sp>
        <p:nvSpPr>
          <p:cNvPr id="4" name="Compliance Evaluations of Inductive WPT, Okinawa, 2024">
            <a:extLst>
              <a:ext uri="{FF2B5EF4-FFF2-40B4-BE49-F238E27FC236}">
                <a16:creationId xmlns:a16="http://schemas.microsoft.com/office/drawing/2014/main" id="{5FEE3677-11EF-0E3F-A38F-DF020B094B85}"/>
              </a:ext>
            </a:extLst>
          </p:cNvPr>
          <p:cNvSpPr txBox="1"/>
          <p:nvPr/>
        </p:nvSpPr>
        <p:spPr>
          <a:xfrm>
            <a:off x="12715438" y="13052557"/>
            <a:ext cx="8923061"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
        <p:nvSpPr>
          <p:cNvPr id="5" name="Compliance Evaluations of Inductive WPT, Okinawa, 2024">
            <a:extLst>
              <a:ext uri="{FF2B5EF4-FFF2-40B4-BE49-F238E27FC236}">
                <a16:creationId xmlns:a16="http://schemas.microsoft.com/office/drawing/2014/main" id="{5FAD62F0-87E2-B969-E831-11C358C2BA4A}"/>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Tree>
    <p:extLst>
      <p:ext uri="{BB962C8B-B14F-4D97-AF65-F5344CB8AC3E}">
        <p14:creationId xmlns:p14="http://schemas.microsoft.com/office/powerpoint/2010/main" val="109167086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BECA9-E9D6-5682-73FD-45EB930BF1D7}"/>
            </a:ext>
          </a:extLst>
        </p:cNvPr>
        <p:cNvGrpSpPr/>
        <p:nvPr/>
      </p:nvGrpSpPr>
      <p:grpSpPr>
        <a:xfrm>
          <a:off x="0" y="0"/>
          <a:ext cx="0" cy="0"/>
          <a:chOff x="0" y="0"/>
          <a:chExt cx="0" cy="0"/>
        </a:xfrm>
      </p:grpSpPr>
      <p:grpSp>
        <p:nvGrpSpPr>
          <p:cNvPr id="24" name="Group 23">
            <a:extLst>
              <a:ext uri="{FF2B5EF4-FFF2-40B4-BE49-F238E27FC236}">
                <a16:creationId xmlns:a16="http://schemas.microsoft.com/office/drawing/2014/main" id="{667B947C-9816-20F5-055D-EE283AF1B64A}"/>
              </a:ext>
            </a:extLst>
          </p:cNvPr>
          <p:cNvGrpSpPr>
            <a:grpSpLocks noGrp="1" noUngrp="1" noRot="1" noMove="1" noResize="1"/>
          </p:cNvGrpSpPr>
          <p:nvPr/>
        </p:nvGrpSpPr>
        <p:grpSpPr>
          <a:xfrm>
            <a:off x="3534508" y="2446682"/>
            <a:ext cx="18387314" cy="9689277"/>
            <a:chOff x="3534508" y="2446682"/>
            <a:chExt cx="18387314" cy="9689277"/>
          </a:xfrm>
        </p:grpSpPr>
        <p:sp>
          <p:nvSpPr>
            <p:cNvPr id="3" name="Rectangle 2">
              <a:extLst>
                <a:ext uri="{FF2B5EF4-FFF2-40B4-BE49-F238E27FC236}">
                  <a16:creationId xmlns:a16="http://schemas.microsoft.com/office/drawing/2014/main" id="{33A26339-155F-38A5-B2EE-431265A30BE4}"/>
                </a:ext>
              </a:extLst>
            </p:cNvPr>
            <p:cNvSpPr>
              <a:spLocks noGrp="1" noRot="1" noMove="1" noResize="1" noEditPoints="1" noAdjustHandles="1" noChangeArrowheads="1" noChangeShapeType="1"/>
            </p:cNvSpPr>
            <p:nvPr/>
          </p:nvSpPr>
          <p:spPr>
            <a:xfrm>
              <a:off x="3534508" y="2446682"/>
              <a:ext cx="18385690" cy="9688950"/>
            </a:xfrm>
            <a:prstGeom prst="rect">
              <a:avLst/>
            </a:prstGeom>
            <a:solidFill>
              <a:srgbClr val="1A1B25"/>
            </a:solidFill>
            <a:ln w="76200" cap="flat">
              <a:solidFill>
                <a:srgbClr val="39206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endParaRPr kumimoji="0" lang="en-CH" sz="1800" b="0" i="0" u="none" strike="noStrike" cap="none" spc="0" normalizeH="0" baseline="0">
                <a:ln>
                  <a:noFill/>
                </a:ln>
                <a:solidFill>
                  <a:srgbClr val="000000"/>
                </a:solidFill>
                <a:effectLst/>
                <a:uFill>
                  <a:solidFill>
                    <a:srgbClr val="000000"/>
                  </a:solidFill>
                </a:uFill>
                <a:latin typeface="+mn-lt"/>
                <a:ea typeface="+mn-ea"/>
                <a:cs typeface="+mn-cs"/>
                <a:sym typeface="Helvetica Neue Light"/>
              </a:endParaRPr>
            </a:p>
          </p:txBody>
        </p:sp>
        <p:sp>
          <p:nvSpPr>
            <p:cNvPr id="9" name="Rectangle: Rounded Corners 8">
              <a:extLst>
                <a:ext uri="{FF2B5EF4-FFF2-40B4-BE49-F238E27FC236}">
                  <a16:creationId xmlns:a16="http://schemas.microsoft.com/office/drawing/2014/main" id="{BD8719B5-2E37-75A2-F787-A975ADD0E95A}"/>
                </a:ext>
              </a:extLst>
            </p:cNvPr>
            <p:cNvSpPr>
              <a:spLocks noGrp="1" noRot="1" noMove="1" noResize="1" noEditPoints="1" noAdjustHandles="1" noChangeArrowheads="1" noChangeShapeType="1"/>
            </p:cNvSpPr>
            <p:nvPr/>
          </p:nvSpPr>
          <p:spPr>
            <a:xfrm>
              <a:off x="3534508" y="2446682"/>
              <a:ext cx="18387314" cy="646986"/>
            </a:xfrm>
            <a:prstGeom prst="roundRect">
              <a:avLst/>
            </a:prstGeom>
            <a:solidFill>
              <a:srgbClr val="460066"/>
            </a:solidFill>
            <a:ln w="38100" cap="flat">
              <a:solidFill>
                <a:srgbClr val="8300B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ctr" defTabSz="1409700" rtl="0" fontAlgn="auto" latinLnBrk="0" hangingPunct="0">
                <a:lnSpc>
                  <a:spcPct val="100000"/>
                </a:lnSpc>
                <a:spcBef>
                  <a:spcPts val="0"/>
                </a:spcBef>
                <a:spcAft>
                  <a:spcPts val="0"/>
                </a:spcAft>
                <a:buClrTx/>
                <a:buSzTx/>
                <a:buFontTx/>
                <a:buNone/>
                <a:tabLst/>
              </a:pPr>
              <a:r>
                <a:rPr lang="en-GB" sz="2800" b="1" dirty="0">
                  <a:solidFill>
                    <a:schemeClr val="bg1"/>
                  </a:solidFill>
                </a:rPr>
                <a:t>MetaModeling UX  -  Setup</a:t>
              </a:r>
              <a:endParaRPr kumimoji="0" lang="en-CH" sz="2800" b="1"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p:txBody>
        </p:sp>
        <p:pic>
          <p:nvPicPr>
            <p:cNvPr id="10" name="Picture 9">
              <a:extLst>
                <a:ext uri="{FF2B5EF4-FFF2-40B4-BE49-F238E27FC236}">
                  <a16:creationId xmlns:a16="http://schemas.microsoft.com/office/drawing/2014/main" id="{002FE068-A033-D128-D0C9-0CBA16B3AC72}"/>
                </a:ext>
              </a:extLst>
            </p:cNvPr>
            <p:cNvPicPr>
              <a:picLocks noGrp="1" noRot="1" noChangeAspect="1" noMove="1" noResize="1" noEditPoints="1" noAdjustHandles="1" noChangeArrowheads="1" noChangeShapeType="1" noCrop="1"/>
            </p:cNvPicPr>
            <p:nvPr/>
          </p:nvPicPr>
          <p:blipFill>
            <a:blip r:embed="rId3"/>
            <a:stretch>
              <a:fillRect/>
            </a:stretch>
          </p:blipFill>
          <p:spPr>
            <a:xfrm>
              <a:off x="3534508" y="11532798"/>
              <a:ext cx="1221532" cy="591915"/>
            </a:xfrm>
            <a:prstGeom prst="rect">
              <a:avLst/>
            </a:prstGeom>
          </p:spPr>
        </p:pic>
        <p:pic>
          <p:nvPicPr>
            <p:cNvPr id="32" name="Picture 31">
              <a:extLst>
                <a:ext uri="{FF2B5EF4-FFF2-40B4-BE49-F238E27FC236}">
                  <a16:creationId xmlns:a16="http://schemas.microsoft.com/office/drawing/2014/main" id="{86D97284-9A35-D0CC-7BA1-FAC627860B85}"/>
                </a:ext>
              </a:extLst>
            </p:cNvPr>
            <p:cNvPicPr>
              <a:picLocks noGrp="1" noRot="1" noChangeAspect="1" noMove="1" noResize="1" noEditPoints="1" noAdjustHandles="1" noChangeArrowheads="1" noChangeShapeType="1" noCrop="1"/>
            </p:cNvPicPr>
            <p:nvPr/>
          </p:nvPicPr>
          <p:blipFill>
            <a:blip r:embed="rId4"/>
            <a:stretch>
              <a:fillRect/>
            </a:stretch>
          </p:blipFill>
          <p:spPr>
            <a:xfrm>
              <a:off x="21300987" y="11602485"/>
              <a:ext cx="619211" cy="533474"/>
            </a:xfrm>
            <a:prstGeom prst="rect">
              <a:avLst/>
            </a:prstGeom>
          </p:spPr>
        </p:pic>
      </p:grpSp>
      <p:sp>
        <p:nvSpPr>
          <p:cNvPr id="2" name="Title 1">
            <a:extLst>
              <a:ext uri="{FF2B5EF4-FFF2-40B4-BE49-F238E27FC236}">
                <a16:creationId xmlns:a16="http://schemas.microsoft.com/office/drawing/2014/main" id="{492D096C-3E17-90FC-29E6-08BD59C2B485}"/>
              </a:ext>
            </a:extLst>
          </p:cNvPr>
          <p:cNvSpPr>
            <a:spLocks noGrp="1"/>
          </p:cNvSpPr>
          <p:nvPr>
            <p:ph type="title"/>
          </p:nvPr>
        </p:nvSpPr>
        <p:spPr/>
        <p:txBody>
          <a:bodyPr/>
          <a:lstStyle/>
          <a:p>
            <a:r>
              <a:rPr lang="en-GB" dirty="0"/>
              <a:t>Setup</a:t>
            </a:r>
            <a:endParaRPr lang="en-CH" dirty="0"/>
          </a:p>
        </p:txBody>
      </p:sp>
      <p:pic>
        <p:nvPicPr>
          <p:cNvPr id="5" name="Picture 4">
            <a:extLst>
              <a:ext uri="{FF2B5EF4-FFF2-40B4-BE49-F238E27FC236}">
                <a16:creationId xmlns:a16="http://schemas.microsoft.com/office/drawing/2014/main" id="{36AB21B4-6652-9347-F1F7-81C0C0536A81}"/>
              </a:ext>
            </a:extLst>
          </p:cNvPr>
          <p:cNvPicPr>
            <a:picLocks noChangeAspect="1"/>
          </p:cNvPicPr>
          <p:nvPr/>
        </p:nvPicPr>
        <p:blipFill>
          <a:blip r:embed="rId5"/>
          <a:stretch>
            <a:fillRect/>
          </a:stretch>
        </p:blipFill>
        <p:spPr>
          <a:xfrm>
            <a:off x="25368695" y="6480930"/>
            <a:ext cx="3993954" cy="4826692"/>
          </a:xfrm>
          <a:prstGeom prst="rect">
            <a:avLst/>
          </a:prstGeom>
        </p:spPr>
      </p:pic>
      <p:sp>
        <p:nvSpPr>
          <p:cNvPr id="4" name="Compliance Evaluations of Inductive WPT, Okinawa, 2024">
            <a:extLst>
              <a:ext uri="{FF2B5EF4-FFF2-40B4-BE49-F238E27FC236}">
                <a16:creationId xmlns:a16="http://schemas.microsoft.com/office/drawing/2014/main" id="{57847C26-837C-7AB5-FD2D-D7A05D365568}"/>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pic>
        <p:nvPicPr>
          <p:cNvPr id="6" name="Content Placeholder 4">
            <a:extLst>
              <a:ext uri="{FF2B5EF4-FFF2-40B4-BE49-F238E27FC236}">
                <a16:creationId xmlns:a16="http://schemas.microsoft.com/office/drawing/2014/main" id="{4DEC46CD-8DED-7A94-C663-E913A27CD0F1}"/>
              </a:ext>
            </a:extLst>
          </p:cNvPr>
          <p:cNvPicPr>
            <a:picLocks noChangeAspect="1"/>
          </p:cNvPicPr>
          <p:nvPr/>
        </p:nvPicPr>
        <p:blipFill>
          <a:blip r:embed="rId6"/>
          <a:stretch>
            <a:fillRect/>
          </a:stretch>
        </p:blipFill>
        <p:spPr>
          <a:xfrm>
            <a:off x="25184777" y="426724"/>
            <a:ext cx="4177872" cy="50798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cxnSp>
        <p:nvCxnSpPr>
          <p:cNvPr id="22" name="Straight Arrow Connector 21">
            <a:extLst>
              <a:ext uri="{FF2B5EF4-FFF2-40B4-BE49-F238E27FC236}">
                <a16:creationId xmlns:a16="http://schemas.microsoft.com/office/drawing/2014/main" id="{A95F61E4-8340-DE81-13E2-74EDBD4FC324}"/>
              </a:ext>
            </a:extLst>
          </p:cNvPr>
          <p:cNvCxnSpPr>
            <a:cxnSpLocks/>
          </p:cNvCxnSpPr>
          <p:nvPr/>
        </p:nvCxnSpPr>
        <p:spPr>
          <a:xfrm>
            <a:off x="5930805" y="4335798"/>
            <a:ext cx="5196782" cy="140576"/>
          </a:xfrm>
          <a:prstGeom prst="straightConnector1">
            <a:avLst/>
          </a:prstGeom>
          <a:noFill/>
          <a:ln w="38100" cap="flat">
            <a:solidFill>
              <a:schemeClr val="bg1"/>
            </a:solidFill>
            <a:prstDash val="sysDot"/>
            <a:round/>
            <a:tailEnd type="triangle"/>
          </a:ln>
          <a:effectLst/>
          <a:sp3d/>
        </p:spPr>
        <p:style>
          <a:lnRef idx="0">
            <a:scrgbClr r="0" g="0" b="0"/>
          </a:lnRef>
          <a:fillRef idx="0">
            <a:scrgbClr r="0" g="0" b="0"/>
          </a:fillRef>
          <a:effectRef idx="0">
            <a:scrgbClr r="0" g="0" b="0"/>
          </a:effectRef>
          <a:fontRef idx="none"/>
        </p:style>
      </p:cxnSp>
      <p:pic>
        <p:nvPicPr>
          <p:cNvPr id="11" name="Picture 10">
            <a:extLst>
              <a:ext uri="{FF2B5EF4-FFF2-40B4-BE49-F238E27FC236}">
                <a16:creationId xmlns:a16="http://schemas.microsoft.com/office/drawing/2014/main" id="{CE2E1DC4-C0E5-4899-69A2-71CD84A00FBE}"/>
              </a:ext>
            </a:extLst>
          </p:cNvPr>
          <p:cNvPicPr>
            <a:picLocks noChangeAspect="1"/>
          </p:cNvPicPr>
          <p:nvPr/>
        </p:nvPicPr>
        <p:blipFill>
          <a:blip r:embed="rId7"/>
          <a:stretch>
            <a:fillRect/>
          </a:stretch>
        </p:blipFill>
        <p:spPr>
          <a:xfrm>
            <a:off x="5123076" y="3894544"/>
            <a:ext cx="570489" cy="534833"/>
          </a:xfrm>
          <a:prstGeom prst="rect">
            <a:avLst/>
          </a:prstGeom>
        </p:spPr>
      </p:pic>
      <p:grpSp>
        <p:nvGrpSpPr>
          <p:cNvPr id="18" name="Group 17">
            <a:extLst>
              <a:ext uri="{FF2B5EF4-FFF2-40B4-BE49-F238E27FC236}">
                <a16:creationId xmlns:a16="http://schemas.microsoft.com/office/drawing/2014/main" id="{E85F152B-3F8B-0A3B-3587-3A15C2AA87A1}"/>
              </a:ext>
            </a:extLst>
          </p:cNvPr>
          <p:cNvGrpSpPr/>
          <p:nvPr/>
        </p:nvGrpSpPr>
        <p:grpSpPr>
          <a:xfrm>
            <a:off x="11256808" y="3413317"/>
            <a:ext cx="5088762" cy="2150483"/>
            <a:chOff x="9800469" y="4008247"/>
            <a:chExt cx="4274034" cy="2646878"/>
          </a:xfrm>
        </p:grpSpPr>
        <p:sp>
          <p:nvSpPr>
            <p:cNvPr id="17" name="Rectangle 16">
              <a:extLst>
                <a:ext uri="{FF2B5EF4-FFF2-40B4-BE49-F238E27FC236}">
                  <a16:creationId xmlns:a16="http://schemas.microsoft.com/office/drawing/2014/main" id="{FDF67B64-AC90-D40C-1E7F-BC2CE8D814F0}"/>
                </a:ext>
              </a:extLst>
            </p:cNvPr>
            <p:cNvSpPr/>
            <p:nvPr/>
          </p:nvSpPr>
          <p:spPr>
            <a:xfrm>
              <a:off x="9800469" y="4008247"/>
              <a:ext cx="4274034" cy="2646878"/>
            </a:xfrm>
            <a:prstGeom prst="rect">
              <a:avLst/>
            </a:prstGeom>
            <a:solidFill>
              <a:srgbClr val="CBCBCB"/>
            </a:solidFill>
            <a:ln w="381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endParaRPr lang="en-GB" dirty="0"/>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p:txBody>
        </p:sp>
        <p:sp>
          <p:nvSpPr>
            <p:cNvPr id="13" name="TextBox 12">
              <a:extLst>
                <a:ext uri="{FF2B5EF4-FFF2-40B4-BE49-F238E27FC236}">
                  <a16:creationId xmlns:a16="http://schemas.microsoft.com/office/drawing/2014/main" id="{2C6569A3-0EEB-4DB1-5AFB-818A3B051D50}"/>
                </a:ext>
              </a:extLst>
            </p:cNvPr>
            <p:cNvSpPr txBox="1"/>
            <p:nvPr/>
          </p:nvSpPr>
          <p:spPr>
            <a:xfrm>
              <a:off x="9927947" y="4174652"/>
              <a:ext cx="3560336" cy="984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tx1"/>
                  </a:solidFill>
                </a:rPr>
                <a:t>Inputs:</a:t>
              </a: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tx1"/>
                  </a:solidFill>
                </a:rPr>
                <a:t>	input 1 : type …</a:t>
              </a:r>
            </a:p>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chemeClr val="tx1"/>
                  </a:solidFill>
                  <a:effectLst/>
                  <a:uFill>
                    <a:solidFill>
                      <a:srgbClr val="000000"/>
                    </a:solidFill>
                  </a:uFill>
                  <a:latin typeface="+mn-lt"/>
                  <a:ea typeface="+mn-ea"/>
                  <a:cs typeface="+mn-cs"/>
                  <a:sym typeface="Helvetica Neue Light"/>
                </a:rPr>
                <a:t>	input 2</a:t>
              </a:r>
              <a:r>
                <a:rPr lang="en-GB" dirty="0">
                  <a:solidFill>
                    <a:schemeClr val="tx1"/>
                  </a:solidFill>
                </a:rPr>
                <a:t> : type …</a:t>
              </a:r>
              <a:endParaRPr kumimoji="0" lang="en-CH" sz="1800" b="0" i="0" u="none" strike="noStrike" cap="none" spc="0" normalizeH="0" baseline="0" dirty="0">
                <a:ln>
                  <a:noFill/>
                </a:ln>
                <a:solidFill>
                  <a:schemeClr val="tx1"/>
                </a:solidFill>
                <a:effectLst/>
                <a:uFill>
                  <a:solidFill>
                    <a:srgbClr val="000000"/>
                  </a:solidFill>
                </a:uFill>
                <a:latin typeface="+mn-lt"/>
                <a:ea typeface="+mn-ea"/>
                <a:cs typeface="+mn-cs"/>
                <a:sym typeface="Helvetica Neue Light"/>
              </a:endParaRPr>
            </a:p>
          </p:txBody>
        </p:sp>
        <p:sp>
          <p:nvSpPr>
            <p:cNvPr id="15" name="TextBox 14">
              <a:extLst>
                <a:ext uri="{FF2B5EF4-FFF2-40B4-BE49-F238E27FC236}">
                  <a16:creationId xmlns:a16="http://schemas.microsoft.com/office/drawing/2014/main" id="{EF0D58D8-EC78-5AF7-27AD-9C0A117A5C0E}"/>
                </a:ext>
              </a:extLst>
            </p:cNvPr>
            <p:cNvSpPr txBox="1"/>
            <p:nvPr/>
          </p:nvSpPr>
          <p:spPr>
            <a:xfrm>
              <a:off x="9933488" y="5162557"/>
              <a:ext cx="3716010" cy="984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tx1"/>
                  </a:solidFill>
                </a:rPr>
                <a:t>Outputs</a:t>
              </a: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tx1"/>
                  </a:solidFill>
                </a:rPr>
                <a:t>	output 1 : type …</a:t>
              </a: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tx1"/>
                  </a:solidFill>
                </a:rPr>
                <a:t>	output</a:t>
              </a:r>
              <a:r>
                <a:rPr kumimoji="0" lang="en-GB" sz="1800" b="0" i="0" u="none" strike="noStrike" cap="none" spc="0" normalizeH="0" baseline="0" dirty="0">
                  <a:ln>
                    <a:noFill/>
                  </a:ln>
                  <a:solidFill>
                    <a:schemeClr val="tx1"/>
                  </a:solidFill>
                  <a:effectLst/>
                  <a:uFill>
                    <a:solidFill>
                      <a:srgbClr val="000000"/>
                    </a:solidFill>
                  </a:uFill>
                  <a:latin typeface="+mn-lt"/>
                  <a:ea typeface="+mn-ea"/>
                  <a:cs typeface="+mn-cs"/>
                  <a:sym typeface="Helvetica Neue Light"/>
                </a:rPr>
                <a:t> 2 : type …</a:t>
              </a:r>
              <a:endParaRPr kumimoji="0" lang="en-CH" sz="1800" b="0" i="0" u="none" strike="noStrike" cap="none" spc="0" normalizeH="0" baseline="0" dirty="0">
                <a:ln>
                  <a:noFill/>
                </a:ln>
                <a:solidFill>
                  <a:schemeClr val="tx1"/>
                </a:solidFill>
                <a:effectLst/>
                <a:uFill>
                  <a:solidFill>
                    <a:srgbClr val="000000"/>
                  </a:solidFill>
                </a:uFill>
                <a:latin typeface="+mn-lt"/>
                <a:ea typeface="+mn-ea"/>
                <a:cs typeface="+mn-cs"/>
                <a:sym typeface="Helvetica Neue Light"/>
              </a:endParaRPr>
            </a:p>
          </p:txBody>
        </p:sp>
      </p:grpSp>
      <p:sp>
        <p:nvSpPr>
          <p:cNvPr id="8" name="TextBox 7">
            <a:extLst>
              <a:ext uri="{FF2B5EF4-FFF2-40B4-BE49-F238E27FC236}">
                <a16:creationId xmlns:a16="http://schemas.microsoft.com/office/drawing/2014/main" id="{D6333615-7184-5EE2-15BE-D17ED51733DD}"/>
              </a:ext>
            </a:extLst>
          </p:cNvPr>
          <p:cNvSpPr txBox="1"/>
          <p:nvPr/>
        </p:nvSpPr>
        <p:spPr>
          <a:xfrm>
            <a:off x="3698576" y="3894871"/>
            <a:ext cx="1557967" cy="984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r>
              <a:rPr lang="en-GB" dirty="0">
                <a:solidFill>
                  <a:schemeClr val="bg1"/>
                </a:solidFill>
              </a:rPr>
              <a:t>Function Selector: </a:t>
            </a:r>
          </a:p>
          <a:p>
            <a:pPr marL="62701" marR="62701" indent="0" algn="l" defTabSz="1409700" rtl="0" fontAlgn="auto" latinLnBrk="0" hangingPunct="0">
              <a:lnSpc>
                <a:spcPct val="100000"/>
              </a:lnSpc>
              <a:spcBef>
                <a:spcPts val="0"/>
              </a:spcBef>
              <a:spcAft>
                <a:spcPts val="0"/>
              </a:spcAft>
              <a:buClrTx/>
              <a:buSzTx/>
              <a:buFontTx/>
              <a:buNone/>
              <a:tabLst/>
            </a:pPr>
            <a:endParaRPr kumimoji="0" lang="en-CH"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p:txBody>
      </p:sp>
      <p:grpSp>
        <p:nvGrpSpPr>
          <p:cNvPr id="31" name="Group 30">
            <a:extLst>
              <a:ext uri="{FF2B5EF4-FFF2-40B4-BE49-F238E27FC236}">
                <a16:creationId xmlns:a16="http://schemas.microsoft.com/office/drawing/2014/main" id="{7461886A-CB9F-EEAF-F537-6DD6B7025BB6}"/>
              </a:ext>
            </a:extLst>
          </p:cNvPr>
          <p:cNvGrpSpPr/>
          <p:nvPr/>
        </p:nvGrpSpPr>
        <p:grpSpPr>
          <a:xfrm>
            <a:off x="4645583" y="6230598"/>
            <a:ext cx="14890819" cy="1538883"/>
            <a:chOff x="4385701" y="7460861"/>
            <a:chExt cx="14890819" cy="1538883"/>
          </a:xfrm>
        </p:grpSpPr>
        <p:grpSp>
          <p:nvGrpSpPr>
            <p:cNvPr id="25" name="Group 24">
              <a:extLst>
                <a:ext uri="{FF2B5EF4-FFF2-40B4-BE49-F238E27FC236}">
                  <a16:creationId xmlns:a16="http://schemas.microsoft.com/office/drawing/2014/main" id="{8A42151A-D166-0AE2-7F95-861E42C7146B}"/>
                </a:ext>
              </a:extLst>
            </p:cNvPr>
            <p:cNvGrpSpPr/>
            <p:nvPr/>
          </p:nvGrpSpPr>
          <p:grpSpPr>
            <a:xfrm>
              <a:off x="4385701" y="7460861"/>
              <a:ext cx="14890819" cy="1538883"/>
              <a:chOff x="4385701" y="7418382"/>
              <a:chExt cx="14890819" cy="1538883"/>
            </a:xfrm>
          </p:grpSpPr>
          <p:grpSp>
            <p:nvGrpSpPr>
              <p:cNvPr id="21" name="Group 20">
                <a:extLst>
                  <a:ext uri="{FF2B5EF4-FFF2-40B4-BE49-F238E27FC236}">
                    <a16:creationId xmlns:a16="http://schemas.microsoft.com/office/drawing/2014/main" id="{75C2B033-D4C5-A15C-9DEE-AE751D614880}"/>
                  </a:ext>
                </a:extLst>
              </p:cNvPr>
              <p:cNvGrpSpPr/>
              <p:nvPr/>
            </p:nvGrpSpPr>
            <p:grpSpPr>
              <a:xfrm>
                <a:off x="4385701" y="7418382"/>
                <a:ext cx="14890819" cy="1538883"/>
                <a:chOff x="3919316" y="17359343"/>
                <a:chExt cx="14890819" cy="1538883"/>
              </a:xfrm>
            </p:grpSpPr>
            <p:grpSp>
              <p:nvGrpSpPr>
                <p:cNvPr id="19" name="Group 18">
                  <a:extLst>
                    <a:ext uri="{FF2B5EF4-FFF2-40B4-BE49-F238E27FC236}">
                      <a16:creationId xmlns:a16="http://schemas.microsoft.com/office/drawing/2014/main" id="{A24EB299-E15B-25E8-0005-23650355196E}"/>
                    </a:ext>
                  </a:extLst>
                </p:cNvPr>
                <p:cNvGrpSpPr/>
                <p:nvPr/>
              </p:nvGrpSpPr>
              <p:grpSpPr>
                <a:xfrm>
                  <a:off x="3919316" y="17359343"/>
                  <a:ext cx="14884306" cy="1538883"/>
                  <a:chOff x="4135214" y="8638592"/>
                  <a:chExt cx="14884306" cy="1538883"/>
                </a:xfrm>
              </p:grpSpPr>
              <p:sp>
                <p:nvSpPr>
                  <p:cNvPr id="27" name="Rectangle 26">
                    <a:extLst>
                      <a:ext uri="{FF2B5EF4-FFF2-40B4-BE49-F238E27FC236}">
                        <a16:creationId xmlns:a16="http://schemas.microsoft.com/office/drawing/2014/main" id="{9BA68F0B-E97B-592A-C220-3DC6721D366B}"/>
                      </a:ext>
                    </a:extLst>
                  </p:cNvPr>
                  <p:cNvSpPr/>
                  <p:nvPr/>
                </p:nvSpPr>
                <p:spPr>
                  <a:xfrm>
                    <a:off x="4135214" y="8638592"/>
                    <a:ext cx="14884306" cy="1538883"/>
                  </a:xfrm>
                  <a:prstGeom prst="rect">
                    <a:avLst/>
                  </a:prstGeom>
                  <a:solidFill>
                    <a:srgbClr val="CBCBCB"/>
                  </a:solidFill>
                  <a:ln w="381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Inputs:						</a:t>
                    </a:r>
                  </a:p>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	parameter 1	           (min – max)</a:t>
                    </a:r>
                  </a:p>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	parameter 2	           (cat1, cat2, …)</a:t>
                    </a:r>
                  </a:p>
                  <a:p>
                    <a: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	…			                  </a:t>
                    </a:r>
                    <a:r>
                      <a:rPr lang="en-GB" sz="1800" dirty="0">
                        <a:solidFill>
                          <a:schemeClr val="accent1">
                            <a:lumMod val="75000"/>
                          </a:schemeClr>
                        </a:solidFill>
                        <a:hlinkClick r:id="rId8" action="ppaction://hlinkfile">
                          <a:extLst>
                            <a:ext uri="{A12FA001-AC4F-418D-AE19-62706E023703}">
                              <ahyp:hlinkClr xmlns:ahyp="http://schemas.microsoft.com/office/drawing/2018/hyperlinkcolor" val="tx"/>
                            </a:ext>
                          </a:extLst>
                        </a:hlinkClick>
                      </a:rPr>
                      <a:t>link-to-instantiated-template</a:t>
                    </a:r>
                    <a:r>
                      <a:rPr lang="en-GB" dirty="0">
                        <a:solidFill>
                          <a:schemeClr val="accent1">
                            <a:lumMod val="75000"/>
                          </a:schemeClr>
                        </a:solidFill>
                      </a:rPr>
                      <a:t> </a:t>
                    </a: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p:txBody>
              </p:sp>
              <p:pic>
                <p:nvPicPr>
                  <p:cNvPr id="14" name="Picture 13">
                    <a:extLst>
                      <a:ext uri="{FF2B5EF4-FFF2-40B4-BE49-F238E27FC236}">
                        <a16:creationId xmlns:a16="http://schemas.microsoft.com/office/drawing/2014/main" id="{93256DA1-07EC-639F-4F4B-4EB54BF793C8}"/>
                      </a:ext>
                    </a:extLst>
                  </p:cNvPr>
                  <p:cNvPicPr>
                    <a:picLocks noChangeAspect="1"/>
                  </p:cNvPicPr>
                  <p:nvPr/>
                </p:nvPicPr>
                <p:blipFill>
                  <a:blip r:embed="rId9"/>
                  <a:stretch>
                    <a:fillRect/>
                  </a:stretch>
                </p:blipFill>
                <p:spPr>
                  <a:xfrm>
                    <a:off x="11834367" y="8759526"/>
                    <a:ext cx="762064" cy="515980"/>
                  </a:xfrm>
                  <a:prstGeom prst="rect">
                    <a:avLst/>
                  </a:prstGeom>
                </p:spPr>
              </p:pic>
            </p:grpSp>
            <p:sp>
              <p:nvSpPr>
                <p:cNvPr id="26" name="TextBox 25">
                  <a:extLst>
                    <a:ext uri="{FF2B5EF4-FFF2-40B4-BE49-F238E27FC236}">
                      <a16:creationId xmlns:a16="http://schemas.microsoft.com/office/drawing/2014/main" id="{1C0ACEF8-98D0-1AA5-F2E1-11AEDF3811DE}"/>
                    </a:ext>
                  </a:extLst>
                </p:cNvPr>
                <p:cNvSpPr txBox="1"/>
                <p:nvPr/>
              </p:nvSpPr>
              <p:spPr>
                <a:xfrm>
                  <a:off x="14571118" y="17392297"/>
                  <a:ext cx="4239017" cy="984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tx1"/>
                      </a:solidFill>
                    </a:rPr>
                    <a:t>Outputs:</a:t>
                  </a: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tx1"/>
                      </a:solidFill>
                    </a:rPr>
                    <a:t>	output 1: …</a:t>
                  </a:r>
                </a:p>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chemeClr val="tx1"/>
                      </a:solidFill>
                      <a:effectLst/>
                      <a:uFill>
                        <a:solidFill>
                          <a:srgbClr val="000000"/>
                        </a:solidFill>
                      </a:uFill>
                      <a:latin typeface="+mn-lt"/>
                      <a:ea typeface="+mn-ea"/>
                      <a:cs typeface="+mn-cs"/>
                      <a:sym typeface="Helvetica Neue Light"/>
                    </a:rPr>
                    <a:t>	</a:t>
                  </a:r>
                  <a:r>
                    <a:rPr lang="en-GB" dirty="0">
                      <a:solidFill>
                        <a:schemeClr val="tx1"/>
                      </a:solidFill>
                    </a:rPr>
                    <a:t>output 2: …</a:t>
                  </a:r>
                  <a:endParaRPr kumimoji="0" lang="en-CH" sz="1800" b="0" i="0" u="none" strike="noStrike" cap="none" spc="0" normalizeH="0" baseline="0" dirty="0">
                    <a:ln>
                      <a:noFill/>
                    </a:ln>
                    <a:solidFill>
                      <a:schemeClr val="tx1"/>
                    </a:solidFill>
                    <a:effectLst/>
                    <a:uFill>
                      <a:solidFill>
                        <a:srgbClr val="000000"/>
                      </a:solidFill>
                    </a:uFill>
                    <a:latin typeface="+mn-lt"/>
                    <a:ea typeface="+mn-ea"/>
                    <a:cs typeface="+mn-cs"/>
                    <a:sym typeface="Helvetica Neue Light"/>
                  </a:endParaRPr>
                </a:p>
              </p:txBody>
            </p:sp>
          </p:grpSp>
          <p:pic>
            <p:nvPicPr>
              <p:cNvPr id="16" name="Picture 15">
                <a:extLst>
                  <a:ext uri="{FF2B5EF4-FFF2-40B4-BE49-F238E27FC236}">
                    <a16:creationId xmlns:a16="http://schemas.microsoft.com/office/drawing/2014/main" id="{2BB172DE-95D9-EDE8-DD9B-16CF00BFC71E}"/>
                  </a:ext>
                </a:extLst>
              </p:cNvPr>
              <p:cNvPicPr>
                <a:picLocks noChangeAspect="1"/>
              </p:cNvPicPr>
              <p:nvPr/>
            </p:nvPicPr>
            <p:blipFill>
              <a:blip r:embed="rId10"/>
              <a:stretch>
                <a:fillRect/>
              </a:stretch>
            </p:blipFill>
            <p:spPr>
              <a:xfrm>
                <a:off x="7384218" y="7668896"/>
                <a:ext cx="204817" cy="409633"/>
              </a:xfrm>
              <a:prstGeom prst="rect">
                <a:avLst/>
              </a:prstGeom>
            </p:spPr>
          </p:pic>
        </p:grpSp>
        <p:pic>
          <p:nvPicPr>
            <p:cNvPr id="20" name="Picture 19">
              <a:extLst>
                <a:ext uri="{FF2B5EF4-FFF2-40B4-BE49-F238E27FC236}">
                  <a16:creationId xmlns:a16="http://schemas.microsoft.com/office/drawing/2014/main" id="{6852703D-A593-89C2-3E78-A20B59F2819C}"/>
                </a:ext>
              </a:extLst>
            </p:cNvPr>
            <p:cNvPicPr>
              <a:picLocks noChangeAspect="1"/>
            </p:cNvPicPr>
            <p:nvPr/>
          </p:nvPicPr>
          <p:blipFill>
            <a:blip r:embed="rId10"/>
            <a:stretch>
              <a:fillRect/>
            </a:stretch>
          </p:blipFill>
          <p:spPr>
            <a:xfrm>
              <a:off x="7390731" y="8049346"/>
              <a:ext cx="204817" cy="409633"/>
            </a:xfrm>
            <a:prstGeom prst="rect">
              <a:avLst/>
            </a:prstGeom>
          </p:spPr>
        </p:pic>
      </p:grpSp>
      <p:sp>
        <p:nvSpPr>
          <p:cNvPr id="38" name="Rectangle 37">
            <a:extLst>
              <a:ext uri="{FF2B5EF4-FFF2-40B4-BE49-F238E27FC236}">
                <a16:creationId xmlns:a16="http://schemas.microsoft.com/office/drawing/2014/main" id="{8EA066AA-9F5D-7355-3B7C-D4A3EC6C50B0}"/>
              </a:ext>
            </a:extLst>
          </p:cNvPr>
          <p:cNvSpPr/>
          <p:nvPr/>
        </p:nvSpPr>
        <p:spPr>
          <a:xfrm>
            <a:off x="4653556" y="8470887"/>
            <a:ext cx="6871107" cy="2923877"/>
          </a:xfrm>
          <a:prstGeom prst="rect">
            <a:avLst/>
          </a:prstGeom>
          <a:solidFill>
            <a:srgbClr val="CBCBCB"/>
          </a:solidFill>
          <a:ln w="381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Number of Samples to build the SuMo: </a:t>
            </a: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a:p>
            <a:r>
              <a:rPr lang="en-GB" dirty="0">
                <a:solidFill>
                  <a:schemeClr val="tx1"/>
                </a:solidFill>
              </a:rPr>
              <a:t>Sampling Method:	                seed: </a:t>
            </a:r>
          </a:p>
          <a:p>
            <a:pPr marL="62701" marR="62701" indent="0" algn="l" defTabSz="1409700" rtl="0" fontAlgn="auto" latinLnBrk="0" hangingPunct="0">
              <a:lnSpc>
                <a:spcPct val="100000"/>
              </a:lnSpc>
              <a:spcBef>
                <a:spcPts val="0"/>
              </a:spcBef>
              <a:spcAft>
                <a:spcPts val="0"/>
              </a:spcAft>
              <a:buClrTx/>
              <a:buSzTx/>
              <a:buFontTx/>
              <a:buNone/>
              <a:tabLst/>
            </a:pPr>
            <a:b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br>
            <a: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Sampling variables:	        l-bound	         h-bound	</a:t>
            </a:r>
          </a:p>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	parameter 1		-</a:t>
            </a:r>
          </a:p>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	parameter 2		-</a:t>
            </a:r>
          </a:p>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	…			</a:t>
            </a: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p:txBody>
      </p:sp>
      <p:sp>
        <p:nvSpPr>
          <p:cNvPr id="40" name="TextBox 39">
            <a:extLst>
              <a:ext uri="{FF2B5EF4-FFF2-40B4-BE49-F238E27FC236}">
                <a16:creationId xmlns:a16="http://schemas.microsoft.com/office/drawing/2014/main" id="{952DD2DC-620F-DC6F-A818-BB027A138EA1}"/>
              </a:ext>
            </a:extLst>
          </p:cNvPr>
          <p:cNvSpPr txBox="1"/>
          <p:nvPr/>
        </p:nvSpPr>
        <p:spPr>
          <a:xfrm>
            <a:off x="4726098" y="16208703"/>
            <a:ext cx="5054306"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Number of Samples to build the SuMo: </a:t>
            </a:r>
          </a:p>
        </p:txBody>
      </p:sp>
      <p:pic>
        <p:nvPicPr>
          <p:cNvPr id="41" name="Picture 40">
            <a:extLst>
              <a:ext uri="{FF2B5EF4-FFF2-40B4-BE49-F238E27FC236}">
                <a16:creationId xmlns:a16="http://schemas.microsoft.com/office/drawing/2014/main" id="{C869008D-6386-DCF2-0DAA-27B549A55F84}"/>
              </a:ext>
            </a:extLst>
          </p:cNvPr>
          <p:cNvPicPr>
            <a:picLocks noChangeAspect="1"/>
          </p:cNvPicPr>
          <p:nvPr/>
        </p:nvPicPr>
        <p:blipFill>
          <a:blip r:embed="rId11"/>
          <a:stretch>
            <a:fillRect/>
          </a:stretch>
        </p:blipFill>
        <p:spPr>
          <a:xfrm>
            <a:off x="8586639" y="8775568"/>
            <a:ext cx="352474" cy="409632"/>
          </a:xfrm>
          <a:prstGeom prst="rect">
            <a:avLst/>
          </a:prstGeom>
        </p:spPr>
      </p:pic>
      <p:grpSp>
        <p:nvGrpSpPr>
          <p:cNvPr id="44" name="Group 43">
            <a:extLst>
              <a:ext uri="{FF2B5EF4-FFF2-40B4-BE49-F238E27FC236}">
                <a16:creationId xmlns:a16="http://schemas.microsoft.com/office/drawing/2014/main" id="{4658443D-1B61-2279-C7E7-23B55B47144D}"/>
              </a:ext>
            </a:extLst>
          </p:cNvPr>
          <p:cNvGrpSpPr/>
          <p:nvPr/>
        </p:nvGrpSpPr>
        <p:grpSpPr>
          <a:xfrm>
            <a:off x="6679702" y="9265277"/>
            <a:ext cx="1402895" cy="516856"/>
            <a:chOff x="5606335" y="4710174"/>
            <a:chExt cx="1402895" cy="516856"/>
          </a:xfrm>
        </p:grpSpPr>
        <p:pic>
          <p:nvPicPr>
            <p:cNvPr id="45" name="Picture 44">
              <a:extLst>
                <a:ext uri="{FF2B5EF4-FFF2-40B4-BE49-F238E27FC236}">
                  <a16:creationId xmlns:a16="http://schemas.microsoft.com/office/drawing/2014/main" id="{E2A69C5B-4502-DBFB-396B-6F16A36C3896}"/>
                </a:ext>
              </a:extLst>
            </p:cNvPr>
            <p:cNvPicPr>
              <a:picLocks noChangeAspect="1"/>
            </p:cNvPicPr>
            <p:nvPr/>
          </p:nvPicPr>
          <p:blipFill>
            <a:blip r:embed="rId12"/>
            <a:stretch>
              <a:fillRect/>
            </a:stretch>
          </p:blipFill>
          <p:spPr>
            <a:xfrm>
              <a:off x="5606335" y="4710174"/>
              <a:ext cx="1402895" cy="516856"/>
            </a:xfrm>
            <a:prstGeom prst="rect">
              <a:avLst/>
            </a:prstGeom>
          </p:spPr>
        </p:pic>
        <p:pic>
          <p:nvPicPr>
            <p:cNvPr id="46" name="Picture 45">
              <a:extLst>
                <a:ext uri="{FF2B5EF4-FFF2-40B4-BE49-F238E27FC236}">
                  <a16:creationId xmlns:a16="http://schemas.microsoft.com/office/drawing/2014/main" id="{5F15D125-190C-2769-8B7F-AEA4F1CC6FA2}"/>
                </a:ext>
              </a:extLst>
            </p:cNvPr>
            <p:cNvPicPr>
              <a:picLocks noChangeAspect="1"/>
            </p:cNvPicPr>
            <p:nvPr/>
          </p:nvPicPr>
          <p:blipFill>
            <a:blip r:embed="rId13"/>
            <a:stretch>
              <a:fillRect/>
            </a:stretch>
          </p:blipFill>
          <p:spPr>
            <a:xfrm>
              <a:off x="6677220" y="4811417"/>
              <a:ext cx="314369" cy="314369"/>
            </a:xfrm>
            <a:prstGeom prst="rect">
              <a:avLst/>
            </a:prstGeom>
          </p:spPr>
        </p:pic>
      </p:grpSp>
      <p:pic>
        <p:nvPicPr>
          <p:cNvPr id="47" name="Picture 46">
            <a:extLst>
              <a:ext uri="{FF2B5EF4-FFF2-40B4-BE49-F238E27FC236}">
                <a16:creationId xmlns:a16="http://schemas.microsoft.com/office/drawing/2014/main" id="{9BDF9AFE-03D8-0C87-17A9-49F1D988E157}"/>
              </a:ext>
            </a:extLst>
          </p:cNvPr>
          <p:cNvPicPr>
            <a:picLocks noChangeAspect="1"/>
          </p:cNvPicPr>
          <p:nvPr/>
        </p:nvPicPr>
        <p:blipFill>
          <a:blip r:embed="rId9"/>
          <a:stretch>
            <a:fillRect/>
          </a:stretch>
        </p:blipFill>
        <p:spPr>
          <a:xfrm>
            <a:off x="10599203" y="10753338"/>
            <a:ext cx="762064" cy="515980"/>
          </a:xfrm>
          <a:prstGeom prst="rect">
            <a:avLst/>
          </a:prstGeom>
        </p:spPr>
      </p:pic>
      <p:pic>
        <p:nvPicPr>
          <p:cNvPr id="48" name="Picture 47">
            <a:extLst>
              <a:ext uri="{FF2B5EF4-FFF2-40B4-BE49-F238E27FC236}">
                <a16:creationId xmlns:a16="http://schemas.microsoft.com/office/drawing/2014/main" id="{C835E428-E1A3-8F07-83CF-22081EDCB8EA}"/>
              </a:ext>
            </a:extLst>
          </p:cNvPr>
          <p:cNvPicPr>
            <a:picLocks noChangeAspect="1"/>
          </p:cNvPicPr>
          <p:nvPr/>
        </p:nvPicPr>
        <p:blipFill>
          <a:blip r:embed="rId11"/>
          <a:stretch>
            <a:fillRect/>
          </a:stretch>
        </p:blipFill>
        <p:spPr>
          <a:xfrm>
            <a:off x="8234165" y="10202770"/>
            <a:ext cx="254924" cy="296263"/>
          </a:xfrm>
          <a:prstGeom prst="rect">
            <a:avLst/>
          </a:prstGeom>
        </p:spPr>
      </p:pic>
      <p:grpSp>
        <p:nvGrpSpPr>
          <p:cNvPr id="53" name="Group 52">
            <a:extLst>
              <a:ext uri="{FF2B5EF4-FFF2-40B4-BE49-F238E27FC236}">
                <a16:creationId xmlns:a16="http://schemas.microsoft.com/office/drawing/2014/main" id="{7B6DAAE3-E6A6-E227-61E6-3FB31EDFEF0A}"/>
              </a:ext>
            </a:extLst>
          </p:cNvPr>
          <p:cNvGrpSpPr/>
          <p:nvPr/>
        </p:nvGrpSpPr>
        <p:grpSpPr>
          <a:xfrm>
            <a:off x="3636963" y="5700553"/>
            <a:ext cx="3245115" cy="430887"/>
            <a:chOff x="3636963" y="5700553"/>
            <a:chExt cx="3245115" cy="430887"/>
          </a:xfrm>
        </p:grpSpPr>
        <p:sp>
          <p:nvSpPr>
            <p:cNvPr id="33" name="TextBox 32">
              <a:extLst>
                <a:ext uri="{FF2B5EF4-FFF2-40B4-BE49-F238E27FC236}">
                  <a16:creationId xmlns:a16="http://schemas.microsoft.com/office/drawing/2014/main" id="{B1AD1604-0697-A260-FFCB-154A8522ECC7}"/>
                </a:ext>
              </a:extLst>
            </p:cNvPr>
            <p:cNvSpPr txBox="1"/>
            <p:nvPr/>
          </p:nvSpPr>
          <p:spPr>
            <a:xfrm>
              <a:off x="3928146" y="5700553"/>
              <a:ext cx="2953932"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r>
                <a:rPr lang="en-GB" dirty="0">
                  <a:solidFill>
                    <a:schemeClr val="bg1"/>
                  </a:solidFill>
                </a:rPr>
                <a:t>Optional: test your function</a:t>
              </a:r>
            </a:p>
          </p:txBody>
        </p:sp>
        <p:pic>
          <p:nvPicPr>
            <p:cNvPr id="52" name="Picture 51">
              <a:extLst>
                <a:ext uri="{FF2B5EF4-FFF2-40B4-BE49-F238E27FC236}">
                  <a16:creationId xmlns:a16="http://schemas.microsoft.com/office/drawing/2014/main" id="{4C0B6156-0E63-9B2A-EEDF-8B1790D25A0B}"/>
                </a:ext>
              </a:extLst>
            </p:cNvPr>
            <p:cNvPicPr>
              <a:picLocks noChangeAspect="1"/>
            </p:cNvPicPr>
            <p:nvPr/>
          </p:nvPicPr>
          <p:blipFill>
            <a:blip r:embed="rId14"/>
            <a:srcRect l="16256" t="10633" r="15071" b="15290"/>
            <a:stretch/>
          </p:blipFill>
          <p:spPr>
            <a:xfrm>
              <a:off x="3636963" y="5734050"/>
              <a:ext cx="368300" cy="369886"/>
            </a:xfrm>
            <a:prstGeom prst="rect">
              <a:avLst/>
            </a:prstGeom>
          </p:spPr>
        </p:pic>
      </p:grpSp>
      <p:grpSp>
        <p:nvGrpSpPr>
          <p:cNvPr id="55" name="Group 54">
            <a:extLst>
              <a:ext uri="{FF2B5EF4-FFF2-40B4-BE49-F238E27FC236}">
                <a16:creationId xmlns:a16="http://schemas.microsoft.com/office/drawing/2014/main" id="{30BE3B58-6ADE-CE11-EF1B-82DC182315FA}"/>
              </a:ext>
            </a:extLst>
          </p:cNvPr>
          <p:cNvGrpSpPr/>
          <p:nvPr/>
        </p:nvGrpSpPr>
        <p:grpSpPr>
          <a:xfrm>
            <a:off x="3594242" y="7944043"/>
            <a:ext cx="3291044" cy="430887"/>
            <a:chOff x="3594242" y="7944043"/>
            <a:chExt cx="3291044" cy="430887"/>
          </a:xfrm>
        </p:grpSpPr>
        <p:sp>
          <p:nvSpPr>
            <p:cNvPr id="35" name="TextBox 34">
              <a:extLst>
                <a:ext uri="{FF2B5EF4-FFF2-40B4-BE49-F238E27FC236}">
                  <a16:creationId xmlns:a16="http://schemas.microsoft.com/office/drawing/2014/main" id="{C4714B48-729A-A7C1-C344-1BE5DC4A12E0}"/>
                </a:ext>
              </a:extLst>
            </p:cNvPr>
            <p:cNvSpPr txBox="1"/>
            <p:nvPr/>
          </p:nvSpPr>
          <p:spPr>
            <a:xfrm>
              <a:off x="3931354" y="7944043"/>
              <a:ext cx="2953932"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r>
                <a:rPr lang="en-GB" dirty="0">
                  <a:solidFill>
                    <a:schemeClr val="bg1"/>
                  </a:solidFill>
                </a:rPr>
                <a:t>(if SuMo variant) Sampling</a:t>
              </a:r>
            </a:p>
          </p:txBody>
        </p:sp>
        <p:pic>
          <p:nvPicPr>
            <p:cNvPr id="54" name="Picture 53">
              <a:extLst>
                <a:ext uri="{FF2B5EF4-FFF2-40B4-BE49-F238E27FC236}">
                  <a16:creationId xmlns:a16="http://schemas.microsoft.com/office/drawing/2014/main" id="{9D2DD50D-8315-4DF3-3F08-BE1C9C64D14E}"/>
                </a:ext>
              </a:extLst>
            </p:cNvPr>
            <p:cNvPicPr>
              <a:picLocks noChangeAspect="1"/>
            </p:cNvPicPr>
            <p:nvPr/>
          </p:nvPicPr>
          <p:blipFill>
            <a:blip r:embed="rId14"/>
            <a:srcRect l="16256" t="10633" r="15071" b="15290"/>
            <a:stretch/>
          </p:blipFill>
          <p:spPr>
            <a:xfrm>
              <a:off x="3594242" y="7974543"/>
              <a:ext cx="368300" cy="369886"/>
            </a:xfrm>
            <a:prstGeom prst="rect">
              <a:avLst/>
            </a:prstGeom>
          </p:spPr>
        </p:pic>
      </p:grpSp>
      <p:pic>
        <p:nvPicPr>
          <p:cNvPr id="59" name="Picture 58">
            <a:extLst>
              <a:ext uri="{FF2B5EF4-FFF2-40B4-BE49-F238E27FC236}">
                <a16:creationId xmlns:a16="http://schemas.microsoft.com/office/drawing/2014/main" id="{972AB9A8-1966-F87B-DBF3-7A0F9AAB7FDD}"/>
              </a:ext>
            </a:extLst>
          </p:cNvPr>
          <p:cNvPicPr>
            <a:picLocks noChangeAspect="1"/>
          </p:cNvPicPr>
          <p:nvPr/>
        </p:nvPicPr>
        <p:blipFill>
          <a:blip r:embed="rId11"/>
          <a:stretch>
            <a:fillRect/>
          </a:stretch>
        </p:blipFill>
        <p:spPr>
          <a:xfrm>
            <a:off x="8234165" y="10446858"/>
            <a:ext cx="254924" cy="296263"/>
          </a:xfrm>
          <a:prstGeom prst="rect">
            <a:avLst/>
          </a:prstGeom>
        </p:spPr>
      </p:pic>
      <p:pic>
        <p:nvPicPr>
          <p:cNvPr id="60" name="Picture 59">
            <a:extLst>
              <a:ext uri="{FF2B5EF4-FFF2-40B4-BE49-F238E27FC236}">
                <a16:creationId xmlns:a16="http://schemas.microsoft.com/office/drawing/2014/main" id="{4CDCB9BF-CAB9-98EC-7563-403299D7585F}"/>
              </a:ext>
            </a:extLst>
          </p:cNvPr>
          <p:cNvPicPr>
            <a:picLocks noChangeAspect="1"/>
          </p:cNvPicPr>
          <p:nvPr/>
        </p:nvPicPr>
        <p:blipFill>
          <a:blip r:embed="rId11"/>
          <a:stretch>
            <a:fillRect/>
          </a:stretch>
        </p:blipFill>
        <p:spPr>
          <a:xfrm>
            <a:off x="9759160" y="10202769"/>
            <a:ext cx="254924" cy="296263"/>
          </a:xfrm>
          <a:prstGeom prst="rect">
            <a:avLst/>
          </a:prstGeom>
        </p:spPr>
      </p:pic>
      <p:pic>
        <p:nvPicPr>
          <p:cNvPr id="61" name="Picture 60">
            <a:extLst>
              <a:ext uri="{FF2B5EF4-FFF2-40B4-BE49-F238E27FC236}">
                <a16:creationId xmlns:a16="http://schemas.microsoft.com/office/drawing/2014/main" id="{C8107653-801D-ADDA-4A5A-CA2B08B73648}"/>
              </a:ext>
            </a:extLst>
          </p:cNvPr>
          <p:cNvPicPr>
            <a:picLocks noChangeAspect="1"/>
          </p:cNvPicPr>
          <p:nvPr/>
        </p:nvPicPr>
        <p:blipFill>
          <a:blip r:embed="rId11"/>
          <a:stretch>
            <a:fillRect/>
          </a:stretch>
        </p:blipFill>
        <p:spPr>
          <a:xfrm>
            <a:off x="9759160" y="10446858"/>
            <a:ext cx="254924" cy="296263"/>
          </a:xfrm>
          <a:prstGeom prst="rect">
            <a:avLst/>
          </a:prstGeom>
        </p:spPr>
      </p:pic>
    </p:spTree>
    <p:extLst>
      <p:ext uri="{BB962C8B-B14F-4D97-AF65-F5344CB8AC3E}">
        <p14:creationId xmlns:p14="http://schemas.microsoft.com/office/powerpoint/2010/main" val="1131390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F45E0-E7E8-950A-B3DE-9CF5D3A5510D}"/>
            </a:ext>
          </a:extLst>
        </p:cNvPr>
        <p:cNvGrpSpPr/>
        <p:nvPr/>
      </p:nvGrpSpPr>
      <p:grpSpPr>
        <a:xfrm>
          <a:off x="0" y="0"/>
          <a:ext cx="0" cy="0"/>
          <a:chOff x="0" y="0"/>
          <a:chExt cx="0" cy="0"/>
        </a:xfrm>
      </p:grpSpPr>
      <p:grpSp>
        <p:nvGrpSpPr>
          <p:cNvPr id="24" name="Group 23">
            <a:extLst>
              <a:ext uri="{FF2B5EF4-FFF2-40B4-BE49-F238E27FC236}">
                <a16:creationId xmlns:a16="http://schemas.microsoft.com/office/drawing/2014/main" id="{34EBB4D2-F49D-068C-CDB7-3429549AF1E5}"/>
              </a:ext>
            </a:extLst>
          </p:cNvPr>
          <p:cNvGrpSpPr>
            <a:grpSpLocks noGrp="1" noUngrp="1" noRot="1" noMove="1" noResize="1"/>
          </p:cNvGrpSpPr>
          <p:nvPr/>
        </p:nvGrpSpPr>
        <p:grpSpPr>
          <a:xfrm>
            <a:off x="3534508" y="2446682"/>
            <a:ext cx="18387314" cy="9689277"/>
            <a:chOff x="3534508" y="2446682"/>
            <a:chExt cx="18387314" cy="9689277"/>
          </a:xfrm>
        </p:grpSpPr>
        <p:sp>
          <p:nvSpPr>
            <p:cNvPr id="3" name="Rectangle 2">
              <a:extLst>
                <a:ext uri="{FF2B5EF4-FFF2-40B4-BE49-F238E27FC236}">
                  <a16:creationId xmlns:a16="http://schemas.microsoft.com/office/drawing/2014/main" id="{379F7BEC-552D-47F8-9B9C-9356F490AD46}"/>
                </a:ext>
              </a:extLst>
            </p:cNvPr>
            <p:cNvSpPr>
              <a:spLocks noGrp="1" noRot="1" noMove="1" noResize="1" noEditPoints="1" noAdjustHandles="1" noChangeArrowheads="1" noChangeShapeType="1"/>
            </p:cNvSpPr>
            <p:nvPr/>
          </p:nvSpPr>
          <p:spPr>
            <a:xfrm>
              <a:off x="3534508" y="2446682"/>
              <a:ext cx="18385690" cy="9688950"/>
            </a:xfrm>
            <a:prstGeom prst="rect">
              <a:avLst/>
            </a:prstGeom>
            <a:solidFill>
              <a:srgbClr val="1A1B25"/>
            </a:solidFill>
            <a:ln w="76200" cap="flat">
              <a:solidFill>
                <a:schemeClr val="accent4"/>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endParaRPr kumimoji="0" lang="en-CH" sz="1800" b="0" i="0" u="none" strike="noStrike" cap="none" spc="0" normalizeH="0" baseline="0">
                <a:ln>
                  <a:noFill/>
                </a:ln>
                <a:solidFill>
                  <a:srgbClr val="000000"/>
                </a:solidFill>
                <a:effectLst/>
                <a:uFill>
                  <a:solidFill>
                    <a:srgbClr val="000000"/>
                  </a:solidFill>
                </a:uFill>
                <a:latin typeface="+mn-lt"/>
                <a:ea typeface="+mn-ea"/>
                <a:cs typeface="+mn-cs"/>
                <a:sym typeface="Helvetica Neue Light"/>
              </a:endParaRPr>
            </a:p>
          </p:txBody>
        </p:sp>
        <p:sp>
          <p:nvSpPr>
            <p:cNvPr id="9" name="Rectangle: Rounded Corners 8">
              <a:extLst>
                <a:ext uri="{FF2B5EF4-FFF2-40B4-BE49-F238E27FC236}">
                  <a16:creationId xmlns:a16="http://schemas.microsoft.com/office/drawing/2014/main" id="{D54B9AA1-FAA1-BDB2-9057-44252EDEDDC7}"/>
                </a:ext>
              </a:extLst>
            </p:cNvPr>
            <p:cNvSpPr>
              <a:spLocks noGrp="1" noRot="1" noMove="1" noResize="1" noEditPoints="1" noAdjustHandles="1" noChangeArrowheads="1" noChangeShapeType="1"/>
            </p:cNvSpPr>
            <p:nvPr/>
          </p:nvSpPr>
          <p:spPr>
            <a:xfrm>
              <a:off x="3534508" y="2446682"/>
              <a:ext cx="18387314" cy="646986"/>
            </a:xfrm>
            <a:prstGeom prst="roundRect">
              <a:avLst/>
            </a:prstGeom>
            <a:solidFill>
              <a:srgbClr val="460066"/>
            </a:solidFill>
            <a:ln w="38100" cap="flat">
              <a:solidFill>
                <a:schemeClr val="accent4"/>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ctr" defTabSz="1409700" rtl="0" fontAlgn="auto" latinLnBrk="0" hangingPunct="0">
                <a:lnSpc>
                  <a:spcPct val="100000"/>
                </a:lnSpc>
                <a:spcBef>
                  <a:spcPts val="0"/>
                </a:spcBef>
                <a:spcAft>
                  <a:spcPts val="0"/>
                </a:spcAft>
                <a:buClrTx/>
                <a:buSzTx/>
                <a:buFontTx/>
                <a:buNone/>
                <a:tabLst/>
              </a:pPr>
              <a:r>
                <a:rPr lang="en-GB" sz="2800" b="1" dirty="0">
                  <a:solidFill>
                    <a:schemeClr val="bg1"/>
                  </a:solidFill>
                </a:rPr>
                <a:t>MetaModeling UX  -  Setup</a:t>
              </a:r>
              <a:endParaRPr kumimoji="0" lang="en-CH" sz="2800" b="1"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p:txBody>
        </p:sp>
        <p:pic>
          <p:nvPicPr>
            <p:cNvPr id="10" name="Picture 9">
              <a:extLst>
                <a:ext uri="{FF2B5EF4-FFF2-40B4-BE49-F238E27FC236}">
                  <a16:creationId xmlns:a16="http://schemas.microsoft.com/office/drawing/2014/main" id="{68125E4B-B24C-7A85-89C1-C80DA73FE6D4}"/>
                </a:ext>
              </a:extLst>
            </p:cNvPr>
            <p:cNvPicPr>
              <a:picLocks noGrp="1" noRot="1" noChangeAspect="1" noMove="1" noResize="1" noEditPoints="1" noAdjustHandles="1" noChangeArrowheads="1" noChangeShapeType="1" noCrop="1"/>
            </p:cNvPicPr>
            <p:nvPr/>
          </p:nvPicPr>
          <p:blipFill>
            <a:blip r:embed="rId3"/>
            <a:stretch>
              <a:fillRect/>
            </a:stretch>
          </p:blipFill>
          <p:spPr>
            <a:xfrm>
              <a:off x="3534508" y="11532798"/>
              <a:ext cx="1221532" cy="591915"/>
            </a:xfrm>
            <a:prstGeom prst="rect">
              <a:avLst/>
            </a:prstGeom>
            <a:ln>
              <a:noFill/>
            </a:ln>
          </p:spPr>
        </p:pic>
        <p:pic>
          <p:nvPicPr>
            <p:cNvPr id="32" name="Picture 31">
              <a:extLst>
                <a:ext uri="{FF2B5EF4-FFF2-40B4-BE49-F238E27FC236}">
                  <a16:creationId xmlns:a16="http://schemas.microsoft.com/office/drawing/2014/main" id="{61E5BF1A-A3FF-0C14-9831-DB17BABD28B5}"/>
                </a:ext>
              </a:extLst>
            </p:cNvPr>
            <p:cNvPicPr>
              <a:picLocks noGrp="1" noRot="1" noChangeAspect="1" noMove="1" noResize="1" noEditPoints="1" noAdjustHandles="1" noChangeArrowheads="1" noChangeShapeType="1" noCrop="1"/>
            </p:cNvPicPr>
            <p:nvPr/>
          </p:nvPicPr>
          <p:blipFill>
            <a:blip r:embed="rId4"/>
            <a:stretch>
              <a:fillRect/>
            </a:stretch>
          </p:blipFill>
          <p:spPr>
            <a:xfrm>
              <a:off x="21300987" y="11602485"/>
              <a:ext cx="619211" cy="533474"/>
            </a:xfrm>
            <a:prstGeom prst="rect">
              <a:avLst/>
            </a:prstGeom>
            <a:ln>
              <a:noFill/>
            </a:ln>
          </p:spPr>
        </p:pic>
      </p:grpSp>
      <p:sp>
        <p:nvSpPr>
          <p:cNvPr id="2" name="Title 1">
            <a:extLst>
              <a:ext uri="{FF2B5EF4-FFF2-40B4-BE49-F238E27FC236}">
                <a16:creationId xmlns:a16="http://schemas.microsoft.com/office/drawing/2014/main" id="{0A20A029-93B5-DB26-B292-230229AC12A2}"/>
              </a:ext>
            </a:extLst>
          </p:cNvPr>
          <p:cNvSpPr>
            <a:spLocks noGrp="1"/>
          </p:cNvSpPr>
          <p:nvPr>
            <p:ph type="title"/>
          </p:nvPr>
        </p:nvSpPr>
        <p:spPr/>
        <p:txBody>
          <a:bodyPr/>
          <a:lstStyle/>
          <a:p>
            <a:r>
              <a:rPr lang="en-GB" dirty="0"/>
              <a:t>Setup</a:t>
            </a:r>
            <a:endParaRPr lang="en-CH" dirty="0"/>
          </a:p>
        </p:txBody>
      </p:sp>
      <p:pic>
        <p:nvPicPr>
          <p:cNvPr id="5" name="Picture 4">
            <a:extLst>
              <a:ext uri="{FF2B5EF4-FFF2-40B4-BE49-F238E27FC236}">
                <a16:creationId xmlns:a16="http://schemas.microsoft.com/office/drawing/2014/main" id="{C9DB4CDA-C604-0C9C-25E7-01CA5E458235}"/>
              </a:ext>
            </a:extLst>
          </p:cNvPr>
          <p:cNvPicPr>
            <a:picLocks noChangeAspect="1"/>
          </p:cNvPicPr>
          <p:nvPr/>
        </p:nvPicPr>
        <p:blipFill>
          <a:blip r:embed="rId5"/>
          <a:stretch>
            <a:fillRect/>
          </a:stretch>
        </p:blipFill>
        <p:spPr>
          <a:xfrm>
            <a:off x="25368695" y="6480930"/>
            <a:ext cx="3993954" cy="4826692"/>
          </a:xfrm>
          <a:prstGeom prst="rect">
            <a:avLst/>
          </a:prstGeom>
        </p:spPr>
      </p:pic>
      <p:sp>
        <p:nvSpPr>
          <p:cNvPr id="4" name="Compliance Evaluations of Inductive WPT, Okinawa, 2024">
            <a:extLst>
              <a:ext uri="{FF2B5EF4-FFF2-40B4-BE49-F238E27FC236}">
                <a16:creationId xmlns:a16="http://schemas.microsoft.com/office/drawing/2014/main" id="{FC153C70-55C5-6175-5385-647379B02181}"/>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pic>
        <p:nvPicPr>
          <p:cNvPr id="6" name="Content Placeholder 4">
            <a:extLst>
              <a:ext uri="{FF2B5EF4-FFF2-40B4-BE49-F238E27FC236}">
                <a16:creationId xmlns:a16="http://schemas.microsoft.com/office/drawing/2014/main" id="{B706753E-40F8-5F22-396F-C8D2BD0BF271}"/>
              </a:ext>
            </a:extLst>
          </p:cNvPr>
          <p:cNvPicPr>
            <a:picLocks noChangeAspect="1"/>
          </p:cNvPicPr>
          <p:nvPr/>
        </p:nvPicPr>
        <p:blipFill>
          <a:blip r:embed="rId6"/>
          <a:stretch>
            <a:fillRect/>
          </a:stretch>
        </p:blipFill>
        <p:spPr>
          <a:xfrm>
            <a:off x="25184777" y="426724"/>
            <a:ext cx="4177872" cy="50798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cxnSp>
        <p:nvCxnSpPr>
          <p:cNvPr id="22" name="Straight Arrow Connector 21">
            <a:extLst>
              <a:ext uri="{FF2B5EF4-FFF2-40B4-BE49-F238E27FC236}">
                <a16:creationId xmlns:a16="http://schemas.microsoft.com/office/drawing/2014/main" id="{504D4976-4F31-A482-9F36-5CC7D4EF1273}"/>
              </a:ext>
            </a:extLst>
          </p:cNvPr>
          <p:cNvCxnSpPr>
            <a:cxnSpLocks/>
          </p:cNvCxnSpPr>
          <p:nvPr/>
        </p:nvCxnSpPr>
        <p:spPr>
          <a:xfrm>
            <a:off x="5930805" y="4335798"/>
            <a:ext cx="5196782" cy="140576"/>
          </a:xfrm>
          <a:prstGeom prst="straightConnector1">
            <a:avLst/>
          </a:prstGeom>
          <a:noFill/>
          <a:ln w="38100" cap="flat">
            <a:solidFill>
              <a:schemeClr val="bg1"/>
            </a:solidFill>
            <a:prstDash val="sysDot"/>
            <a:round/>
            <a:tailEnd type="triangle"/>
          </a:ln>
          <a:effectLst/>
          <a:sp3d/>
        </p:spPr>
        <p:style>
          <a:lnRef idx="0">
            <a:scrgbClr r="0" g="0" b="0"/>
          </a:lnRef>
          <a:fillRef idx="0">
            <a:scrgbClr r="0" g="0" b="0"/>
          </a:fillRef>
          <a:effectRef idx="0">
            <a:scrgbClr r="0" g="0" b="0"/>
          </a:effectRef>
          <a:fontRef idx="none"/>
        </p:style>
      </p:cxnSp>
      <p:pic>
        <p:nvPicPr>
          <p:cNvPr id="11" name="Picture 10">
            <a:extLst>
              <a:ext uri="{FF2B5EF4-FFF2-40B4-BE49-F238E27FC236}">
                <a16:creationId xmlns:a16="http://schemas.microsoft.com/office/drawing/2014/main" id="{C831C2BC-5AF0-0359-0E4E-05BDCA8F6317}"/>
              </a:ext>
            </a:extLst>
          </p:cNvPr>
          <p:cNvPicPr>
            <a:picLocks noChangeAspect="1"/>
          </p:cNvPicPr>
          <p:nvPr/>
        </p:nvPicPr>
        <p:blipFill>
          <a:blip r:embed="rId7"/>
          <a:stretch>
            <a:fillRect/>
          </a:stretch>
        </p:blipFill>
        <p:spPr>
          <a:xfrm>
            <a:off x="5123076" y="3894544"/>
            <a:ext cx="570489" cy="534833"/>
          </a:xfrm>
          <a:prstGeom prst="rect">
            <a:avLst/>
          </a:prstGeom>
        </p:spPr>
      </p:pic>
      <p:grpSp>
        <p:nvGrpSpPr>
          <p:cNvPr id="18" name="Group 17">
            <a:extLst>
              <a:ext uri="{FF2B5EF4-FFF2-40B4-BE49-F238E27FC236}">
                <a16:creationId xmlns:a16="http://schemas.microsoft.com/office/drawing/2014/main" id="{C61D70EF-A02C-0D89-A74D-7D3A60ACDF29}"/>
              </a:ext>
            </a:extLst>
          </p:cNvPr>
          <p:cNvGrpSpPr/>
          <p:nvPr/>
        </p:nvGrpSpPr>
        <p:grpSpPr>
          <a:xfrm>
            <a:off x="11256808" y="3413317"/>
            <a:ext cx="5088762" cy="2150483"/>
            <a:chOff x="9800469" y="4008247"/>
            <a:chExt cx="4274034" cy="2646878"/>
          </a:xfrm>
        </p:grpSpPr>
        <p:sp>
          <p:nvSpPr>
            <p:cNvPr id="17" name="Rectangle 16">
              <a:extLst>
                <a:ext uri="{FF2B5EF4-FFF2-40B4-BE49-F238E27FC236}">
                  <a16:creationId xmlns:a16="http://schemas.microsoft.com/office/drawing/2014/main" id="{B7AF3DF7-6758-B5D1-3F02-7065BAC0E120}"/>
                </a:ext>
              </a:extLst>
            </p:cNvPr>
            <p:cNvSpPr/>
            <p:nvPr/>
          </p:nvSpPr>
          <p:spPr>
            <a:xfrm>
              <a:off x="9800469" y="4008247"/>
              <a:ext cx="4274034" cy="2646878"/>
            </a:xfrm>
            <a:prstGeom prst="rect">
              <a:avLst/>
            </a:prstGeom>
            <a:solidFill>
              <a:srgbClr val="CBCBCB"/>
            </a:solidFill>
            <a:ln w="381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endParaRPr lang="en-GB" dirty="0"/>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p:txBody>
        </p:sp>
        <p:sp>
          <p:nvSpPr>
            <p:cNvPr id="13" name="TextBox 12">
              <a:extLst>
                <a:ext uri="{FF2B5EF4-FFF2-40B4-BE49-F238E27FC236}">
                  <a16:creationId xmlns:a16="http://schemas.microsoft.com/office/drawing/2014/main" id="{9C848FCA-0A56-B328-A5F6-C8974F82809D}"/>
                </a:ext>
              </a:extLst>
            </p:cNvPr>
            <p:cNvSpPr txBox="1"/>
            <p:nvPr/>
          </p:nvSpPr>
          <p:spPr>
            <a:xfrm>
              <a:off x="9927947" y="4174652"/>
              <a:ext cx="3560336" cy="984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tx1"/>
                  </a:solidFill>
                </a:rPr>
                <a:t>Inputs:</a:t>
              </a: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tx1"/>
                  </a:solidFill>
                </a:rPr>
                <a:t>	input 1 : type …</a:t>
              </a:r>
            </a:p>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chemeClr val="tx1"/>
                  </a:solidFill>
                  <a:effectLst/>
                  <a:uFill>
                    <a:solidFill>
                      <a:srgbClr val="000000"/>
                    </a:solidFill>
                  </a:uFill>
                  <a:latin typeface="+mn-lt"/>
                  <a:ea typeface="+mn-ea"/>
                  <a:cs typeface="+mn-cs"/>
                  <a:sym typeface="Helvetica Neue Light"/>
                </a:rPr>
                <a:t>	input 2</a:t>
              </a:r>
              <a:r>
                <a:rPr lang="en-GB" dirty="0">
                  <a:solidFill>
                    <a:schemeClr val="tx1"/>
                  </a:solidFill>
                </a:rPr>
                <a:t> : type …</a:t>
              </a:r>
              <a:endParaRPr kumimoji="0" lang="en-CH" sz="1800" b="0" i="0" u="none" strike="noStrike" cap="none" spc="0" normalizeH="0" baseline="0" dirty="0">
                <a:ln>
                  <a:noFill/>
                </a:ln>
                <a:solidFill>
                  <a:schemeClr val="tx1"/>
                </a:solidFill>
                <a:effectLst/>
                <a:uFill>
                  <a:solidFill>
                    <a:srgbClr val="000000"/>
                  </a:solidFill>
                </a:uFill>
                <a:latin typeface="+mn-lt"/>
                <a:ea typeface="+mn-ea"/>
                <a:cs typeface="+mn-cs"/>
                <a:sym typeface="Helvetica Neue Light"/>
              </a:endParaRPr>
            </a:p>
          </p:txBody>
        </p:sp>
        <p:sp>
          <p:nvSpPr>
            <p:cNvPr id="15" name="TextBox 14">
              <a:extLst>
                <a:ext uri="{FF2B5EF4-FFF2-40B4-BE49-F238E27FC236}">
                  <a16:creationId xmlns:a16="http://schemas.microsoft.com/office/drawing/2014/main" id="{E078C185-EBCE-60C0-D6DF-D3EC357395B8}"/>
                </a:ext>
              </a:extLst>
            </p:cNvPr>
            <p:cNvSpPr txBox="1"/>
            <p:nvPr/>
          </p:nvSpPr>
          <p:spPr>
            <a:xfrm>
              <a:off x="9933488" y="5162557"/>
              <a:ext cx="3716010" cy="984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tx1"/>
                  </a:solidFill>
                </a:rPr>
                <a:t>Outputs</a:t>
              </a: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tx1"/>
                  </a:solidFill>
                </a:rPr>
                <a:t>	output 1 : type …</a:t>
              </a: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tx1"/>
                  </a:solidFill>
                </a:rPr>
                <a:t>	output</a:t>
              </a:r>
              <a:r>
                <a:rPr kumimoji="0" lang="en-GB" sz="1800" b="0" i="0" u="none" strike="noStrike" cap="none" spc="0" normalizeH="0" baseline="0" dirty="0">
                  <a:ln>
                    <a:noFill/>
                  </a:ln>
                  <a:solidFill>
                    <a:schemeClr val="tx1"/>
                  </a:solidFill>
                  <a:effectLst/>
                  <a:uFill>
                    <a:solidFill>
                      <a:srgbClr val="000000"/>
                    </a:solidFill>
                  </a:uFill>
                  <a:latin typeface="+mn-lt"/>
                  <a:ea typeface="+mn-ea"/>
                  <a:cs typeface="+mn-cs"/>
                  <a:sym typeface="Helvetica Neue Light"/>
                </a:rPr>
                <a:t> 2 : type …</a:t>
              </a:r>
              <a:endParaRPr kumimoji="0" lang="en-CH" sz="1800" b="0" i="0" u="none" strike="noStrike" cap="none" spc="0" normalizeH="0" baseline="0" dirty="0">
                <a:ln>
                  <a:noFill/>
                </a:ln>
                <a:solidFill>
                  <a:schemeClr val="tx1"/>
                </a:solidFill>
                <a:effectLst/>
                <a:uFill>
                  <a:solidFill>
                    <a:srgbClr val="000000"/>
                  </a:solidFill>
                </a:uFill>
                <a:latin typeface="+mn-lt"/>
                <a:ea typeface="+mn-ea"/>
                <a:cs typeface="+mn-cs"/>
                <a:sym typeface="Helvetica Neue Light"/>
              </a:endParaRPr>
            </a:p>
          </p:txBody>
        </p:sp>
      </p:grpSp>
      <p:sp>
        <p:nvSpPr>
          <p:cNvPr id="8" name="TextBox 7">
            <a:extLst>
              <a:ext uri="{FF2B5EF4-FFF2-40B4-BE49-F238E27FC236}">
                <a16:creationId xmlns:a16="http://schemas.microsoft.com/office/drawing/2014/main" id="{E523303C-6202-3D37-7DFC-1697F4A0A526}"/>
              </a:ext>
            </a:extLst>
          </p:cNvPr>
          <p:cNvSpPr txBox="1"/>
          <p:nvPr/>
        </p:nvSpPr>
        <p:spPr>
          <a:xfrm>
            <a:off x="3698576" y="3894871"/>
            <a:ext cx="1557967" cy="984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r>
              <a:rPr lang="en-GB" dirty="0">
                <a:solidFill>
                  <a:schemeClr val="bg1"/>
                </a:solidFill>
              </a:rPr>
              <a:t>Function Selector: </a:t>
            </a:r>
          </a:p>
          <a:p>
            <a:pPr marL="62701" marR="62701" indent="0" algn="l" defTabSz="1409700" rtl="0" fontAlgn="auto" latinLnBrk="0" hangingPunct="0">
              <a:lnSpc>
                <a:spcPct val="100000"/>
              </a:lnSpc>
              <a:spcBef>
                <a:spcPts val="0"/>
              </a:spcBef>
              <a:spcAft>
                <a:spcPts val="0"/>
              </a:spcAft>
              <a:buClrTx/>
              <a:buSzTx/>
              <a:buFontTx/>
              <a:buNone/>
              <a:tabLst/>
            </a:pPr>
            <a:endParaRPr kumimoji="0" lang="en-CH"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p:txBody>
      </p:sp>
      <p:grpSp>
        <p:nvGrpSpPr>
          <p:cNvPr id="31" name="Group 30">
            <a:extLst>
              <a:ext uri="{FF2B5EF4-FFF2-40B4-BE49-F238E27FC236}">
                <a16:creationId xmlns:a16="http://schemas.microsoft.com/office/drawing/2014/main" id="{6604EE14-1EA5-633A-30C6-CDFC28D95D39}"/>
              </a:ext>
            </a:extLst>
          </p:cNvPr>
          <p:cNvGrpSpPr/>
          <p:nvPr/>
        </p:nvGrpSpPr>
        <p:grpSpPr>
          <a:xfrm>
            <a:off x="4645583" y="6230598"/>
            <a:ext cx="14890819" cy="1538883"/>
            <a:chOff x="4385701" y="7460861"/>
            <a:chExt cx="14890819" cy="1538883"/>
          </a:xfrm>
        </p:grpSpPr>
        <p:grpSp>
          <p:nvGrpSpPr>
            <p:cNvPr id="25" name="Group 24">
              <a:extLst>
                <a:ext uri="{FF2B5EF4-FFF2-40B4-BE49-F238E27FC236}">
                  <a16:creationId xmlns:a16="http://schemas.microsoft.com/office/drawing/2014/main" id="{29008900-F294-F225-4799-2EAFB3AEEC91}"/>
                </a:ext>
              </a:extLst>
            </p:cNvPr>
            <p:cNvGrpSpPr/>
            <p:nvPr/>
          </p:nvGrpSpPr>
          <p:grpSpPr>
            <a:xfrm>
              <a:off x="4385701" y="7460861"/>
              <a:ext cx="14890819" cy="1538883"/>
              <a:chOff x="4385701" y="7418382"/>
              <a:chExt cx="14890819" cy="1538883"/>
            </a:xfrm>
          </p:grpSpPr>
          <p:grpSp>
            <p:nvGrpSpPr>
              <p:cNvPr id="21" name="Group 20">
                <a:extLst>
                  <a:ext uri="{FF2B5EF4-FFF2-40B4-BE49-F238E27FC236}">
                    <a16:creationId xmlns:a16="http://schemas.microsoft.com/office/drawing/2014/main" id="{CFF361FF-28A3-EAB5-0484-FCEFEDC4B2F9}"/>
                  </a:ext>
                </a:extLst>
              </p:cNvPr>
              <p:cNvGrpSpPr/>
              <p:nvPr/>
            </p:nvGrpSpPr>
            <p:grpSpPr>
              <a:xfrm>
                <a:off x="4385701" y="7418382"/>
                <a:ext cx="14890819" cy="1538883"/>
                <a:chOff x="3919316" y="17359343"/>
                <a:chExt cx="14890819" cy="1538883"/>
              </a:xfrm>
            </p:grpSpPr>
            <p:grpSp>
              <p:nvGrpSpPr>
                <p:cNvPr id="19" name="Group 18">
                  <a:extLst>
                    <a:ext uri="{FF2B5EF4-FFF2-40B4-BE49-F238E27FC236}">
                      <a16:creationId xmlns:a16="http://schemas.microsoft.com/office/drawing/2014/main" id="{01CE957B-D69B-83E3-D4BD-459790A4C553}"/>
                    </a:ext>
                  </a:extLst>
                </p:cNvPr>
                <p:cNvGrpSpPr/>
                <p:nvPr/>
              </p:nvGrpSpPr>
              <p:grpSpPr>
                <a:xfrm>
                  <a:off x="3919316" y="17359343"/>
                  <a:ext cx="14884306" cy="1538883"/>
                  <a:chOff x="4135214" y="8638592"/>
                  <a:chExt cx="14884306" cy="1538883"/>
                </a:xfrm>
              </p:grpSpPr>
              <p:sp>
                <p:nvSpPr>
                  <p:cNvPr id="27" name="Rectangle 26">
                    <a:extLst>
                      <a:ext uri="{FF2B5EF4-FFF2-40B4-BE49-F238E27FC236}">
                        <a16:creationId xmlns:a16="http://schemas.microsoft.com/office/drawing/2014/main" id="{878F006D-9993-498F-E50C-E3A4F417464D}"/>
                      </a:ext>
                    </a:extLst>
                  </p:cNvPr>
                  <p:cNvSpPr/>
                  <p:nvPr/>
                </p:nvSpPr>
                <p:spPr>
                  <a:xfrm>
                    <a:off x="4135214" y="8638592"/>
                    <a:ext cx="14884306" cy="1538883"/>
                  </a:xfrm>
                  <a:prstGeom prst="rect">
                    <a:avLst/>
                  </a:prstGeom>
                  <a:solidFill>
                    <a:srgbClr val="CBCBCB"/>
                  </a:solidFill>
                  <a:ln w="381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Inputs:						</a:t>
                    </a:r>
                  </a:p>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	parameter 1	           (min – max)</a:t>
                    </a:r>
                  </a:p>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	parameter 2	           (cat1, cat2, …)</a:t>
                    </a:r>
                  </a:p>
                  <a:p>
                    <a: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	…			                  </a:t>
                    </a:r>
                    <a:r>
                      <a:rPr lang="en-GB" sz="1800" dirty="0">
                        <a:solidFill>
                          <a:schemeClr val="accent1">
                            <a:lumMod val="75000"/>
                          </a:schemeClr>
                        </a:solidFill>
                        <a:hlinkClick r:id="rId8" action="ppaction://hlinkfile">
                          <a:extLst>
                            <a:ext uri="{A12FA001-AC4F-418D-AE19-62706E023703}">
                              <ahyp:hlinkClr xmlns:ahyp="http://schemas.microsoft.com/office/drawing/2018/hyperlinkcolor" val="tx"/>
                            </a:ext>
                          </a:extLst>
                        </a:hlinkClick>
                      </a:rPr>
                      <a:t>link-to-instantiated-template</a:t>
                    </a:r>
                    <a:r>
                      <a:rPr lang="en-GB" dirty="0">
                        <a:solidFill>
                          <a:schemeClr val="accent1">
                            <a:lumMod val="75000"/>
                          </a:schemeClr>
                        </a:solidFill>
                      </a:rPr>
                      <a:t> </a:t>
                    </a: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p:txBody>
              </p:sp>
              <p:pic>
                <p:nvPicPr>
                  <p:cNvPr id="14" name="Picture 13">
                    <a:extLst>
                      <a:ext uri="{FF2B5EF4-FFF2-40B4-BE49-F238E27FC236}">
                        <a16:creationId xmlns:a16="http://schemas.microsoft.com/office/drawing/2014/main" id="{589F0461-C631-0A44-740C-8139F11D9387}"/>
                      </a:ext>
                    </a:extLst>
                  </p:cNvPr>
                  <p:cNvPicPr>
                    <a:picLocks noChangeAspect="1"/>
                  </p:cNvPicPr>
                  <p:nvPr/>
                </p:nvPicPr>
                <p:blipFill>
                  <a:blip r:embed="rId9"/>
                  <a:stretch>
                    <a:fillRect/>
                  </a:stretch>
                </p:blipFill>
                <p:spPr>
                  <a:xfrm>
                    <a:off x="11834367" y="8759526"/>
                    <a:ext cx="762064" cy="515980"/>
                  </a:xfrm>
                  <a:prstGeom prst="rect">
                    <a:avLst/>
                  </a:prstGeom>
                </p:spPr>
              </p:pic>
            </p:grpSp>
            <p:sp>
              <p:nvSpPr>
                <p:cNvPr id="26" name="TextBox 25">
                  <a:extLst>
                    <a:ext uri="{FF2B5EF4-FFF2-40B4-BE49-F238E27FC236}">
                      <a16:creationId xmlns:a16="http://schemas.microsoft.com/office/drawing/2014/main" id="{23F78E00-0276-3ABE-C640-BC8B1E5892D3}"/>
                    </a:ext>
                  </a:extLst>
                </p:cNvPr>
                <p:cNvSpPr txBox="1"/>
                <p:nvPr/>
              </p:nvSpPr>
              <p:spPr>
                <a:xfrm>
                  <a:off x="14571118" y="17392297"/>
                  <a:ext cx="4239017" cy="984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tx1"/>
                      </a:solidFill>
                    </a:rPr>
                    <a:t>Outputs:</a:t>
                  </a: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tx1"/>
                      </a:solidFill>
                    </a:rPr>
                    <a:t>	output 1: …</a:t>
                  </a:r>
                </a:p>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chemeClr val="tx1"/>
                      </a:solidFill>
                      <a:effectLst/>
                      <a:uFill>
                        <a:solidFill>
                          <a:srgbClr val="000000"/>
                        </a:solidFill>
                      </a:uFill>
                      <a:latin typeface="+mn-lt"/>
                      <a:ea typeface="+mn-ea"/>
                      <a:cs typeface="+mn-cs"/>
                      <a:sym typeface="Helvetica Neue Light"/>
                    </a:rPr>
                    <a:t>	</a:t>
                  </a:r>
                  <a:r>
                    <a:rPr lang="en-GB" dirty="0">
                      <a:solidFill>
                        <a:schemeClr val="tx1"/>
                      </a:solidFill>
                    </a:rPr>
                    <a:t>output 2: …</a:t>
                  </a:r>
                  <a:endParaRPr kumimoji="0" lang="en-CH" sz="1800" b="0" i="0" u="none" strike="noStrike" cap="none" spc="0" normalizeH="0" baseline="0" dirty="0">
                    <a:ln>
                      <a:noFill/>
                    </a:ln>
                    <a:solidFill>
                      <a:schemeClr val="tx1"/>
                    </a:solidFill>
                    <a:effectLst/>
                    <a:uFill>
                      <a:solidFill>
                        <a:srgbClr val="000000"/>
                      </a:solidFill>
                    </a:uFill>
                    <a:latin typeface="+mn-lt"/>
                    <a:ea typeface="+mn-ea"/>
                    <a:cs typeface="+mn-cs"/>
                    <a:sym typeface="Helvetica Neue Light"/>
                  </a:endParaRPr>
                </a:p>
              </p:txBody>
            </p:sp>
          </p:grpSp>
          <p:pic>
            <p:nvPicPr>
              <p:cNvPr id="16" name="Picture 15">
                <a:extLst>
                  <a:ext uri="{FF2B5EF4-FFF2-40B4-BE49-F238E27FC236}">
                    <a16:creationId xmlns:a16="http://schemas.microsoft.com/office/drawing/2014/main" id="{19BA6F55-9171-1693-6208-B48FDF3FA6A3}"/>
                  </a:ext>
                </a:extLst>
              </p:cNvPr>
              <p:cNvPicPr>
                <a:picLocks noChangeAspect="1"/>
              </p:cNvPicPr>
              <p:nvPr/>
            </p:nvPicPr>
            <p:blipFill>
              <a:blip r:embed="rId10"/>
              <a:stretch>
                <a:fillRect/>
              </a:stretch>
            </p:blipFill>
            <p:spPr>
              <a:xfrm>
                <a:off x="7384218" y="7668896"/>
                <a:ext cx="204817" cy="409633"/>
              </a:xfrm>
              <a:prstGeom prst="rect">
                <a:avLst/>
              </a:prstGeom>
            </p:spPr>
          </p:pic>
        </p:grpSp>
        <p:pic>
          <p:nvPicPr>
            <p:cNvPr id="20" name="Picture 19">
              <a:extLst>
                <a:ext uri="{FF2B5EF4-FFF2-40B4-BE49-F238E27FC236}">
                  <a16:creationId xmlns:a16="http://schemas.microsoft.com/office/drawing/2014/main" id="{F0372E41-37CE-E024-284E-98AA92B9CFC8}"/>
                </a:ext>
              </a:extLst>
            </p:cNvPr>
            <p:cNvPicPr>
              <a:picLocks noChangeAspect="1"/>
            </p:cNvPicPr>
            <p:nvPr/>
          </p:nvPicPr>
          <p:blipFill>
            <a:blip r:embed="rId10"/>
            <a:stretch>
              <a:fillRect/>
            </a:stretch>
          </p:blipFill>
          <p:spPr>
            <a:xfrm>
              <a:off x="7390731" y="8049346"/>
              <a:ext cx="204817" cy="409633"/>
            </a:xfrm>
            <a:prstGeom prst="rect">
              <a:avLst/>
            </a:prstGeom>
          </p:spPr>
        </p:pic>
      </p:grpSp>
      <p:sp>
        <p:nvSpPr>
          <p:cNvPr id="38" name="Rectangle 37">
            <a:extLst>
              <a:ext uri="{FF2B5EF4-FFF2-40B4-BE49-F238E27FC236}">
                <a16:creationId xmlns:a16="http://schemas.microsoft.com/office/drawing/2014/main" id="{0CC2E921-B3B5-19E3-50E0-F668D6E4A1E2}"/>
              </a:ext>
            </a:extLst>
          </p:cNvPr>
          <p:cNvSpPr/>
          <p:nvPr/>
        </p:nvSpPr>
        <p:spPr>
          <a:xfrm>
            <a:off x="4663716" y="8470887"/>
            <a:ext cx="6871107" cy="2923877"/>
          </a:xfrm>
          <a:prstGeom prst="rect">
            <a:avLst/>
          </a:prstGeom>
          <a:solidFill>
            <a:srgbClr val="CBCBCB"/>
          </a:solidFill>
          <a:ln w="381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Number of Samples to build the SuMo: </a:t>
            </a: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a:p>
            <a:r>
              <a:rPr lang="en-GB" dirty="0">
                <a:solidFill>
                  <a:schemeClr val="tx1"/>
                </a:solidFill>
              </a:rPr>
              <a:t>Sampling Method:	                seed: </a:t>
            </a:r>
          </a:p>
          <a:p>
            <a:pPr marL="62701" marR="62701" indent="0" algn="l" defTabSz="1409700" rtl="0" fontAlgn="auto" latinLnBrk="0" hangingPunct="0">
              <a:lnSpc>
                <a:spcPct val="100000"/>
              </a:lnSpc>
              <a:spcBef>
                <a:spcPts val="0"/>
              </a:spcBef>
              <a:spcAft>
                <a:spcPts val="0"/>
              </a:spcAft>
              <a:buClrTx/>
              <a:buSzTx/>
              <a:buFontTx/>
              <a:buNone/>
              <a:tabLst/>
            </a:pPr>
            <a:b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br>
            <a: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Sampling variables:	        l-bound	         h-bound	</a:t>
            </a:r>
          </a:p>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	parameter 1		-</a:t>
            </a:r>
          </a:p>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	parameter 2		-</a:t>
            </a:r>
          </a:p>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	…			</a:t>
            </a: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p:txBody>
      </p:sp>
      <p:sp>
        <p:nvSpPr>
          <p:cNvPr id="40" name="TextBox 39">
            <a:extLst>
              <a:ext uri="{FF2B5EF4-FFF2-40B4-BE49-F238E27FC236}">
                <a16:creationId xmlns:a16="http://schemas.microsoft.com/office/drawing/2014/main" id="{38301D7F-9BE5-8484-D865-6EF16794736E}"/>
              </a:ext>
            </a:extLst>
          </p:cNvPr>
          <p:cNvSpPr txBox="1"/>
          <p:nvPr/>
        </p:nvSpPr>
        <p:spPr>
          <a:xfrm>
            <a:off x="4726098" y="16208703"/>
            <a:ext cx="5054306"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Number of Samples to build the SuMo: </a:t>
            </a:r>
          </a:p>
        </p:txBody>
      </p:sp>
      <p:pic>
        <p:nvPicPr>
          <p:cNvPr id="41" name="Picture 40">
            <a:extLst>
              <a:ext uri="{FF2B5EF4-FFF2-40B4-BE49-F238E27FC236}">
                <a16:creationId xmlns:a16="http://schemas.microsoft.com/office/drawing/2014/main" id="{43417B1F-EC94-2390-5D1C-A70A9D1C4500}"/>
              </a:ext>
            </a:extLst>
          </p:cNvPr>
          <p:cNvPicPr>
            <a:picLocks noChangeAspect="1"/>
          </p:cNvPicPr>
          <p:nvPr/>
        </p:nvPicPr>
        <p:blipFill>
          <a:blip r:embed="rId11"/>
          <a:stretch>
            <a:fillRect/>
          </a:stretch>
        </p:blipFill>
        <p:spPr>
          <a:xfrm>
            <a:off x="8596799" y="8775568"/>
            <a:ext cx="352474" cy="409632"/>
          </a:xfrm>
          <a:prstGeom prst="rect">
            <a:avLst/>
          </a:prstGeom>
        </p:spPr>
      </p:pic>
      <p:grpSp>
        <p:nvGrpSpPr>
          <p:cNvPr id="44" name="Group 43">
            <a:extLst>
              <a:ext uri="{FF2B5EF4-FFF2-40B4-BE49-F238E27FC236}">
                <a16:creationId xmlns:a16="http://schemas.microsoft.com/office/drawing/2014/main" id="{F14BF2D3-9EE6-6A81-F133-EDC2B8BDBA43}"/>
              </a:ext>
            </a:extLst>
          </p:cNvPr>
          <p:cNvGrpSpPr/>
          <p:nvPr/>
        </p:nvGrpSpPr>
        <p:grpSpPr>
          <a:xfrm>
            <a:off x="6689862" y="9265277"/>
            <a:ext cx="1402895" cy="516856"/>
            <a:chOff x="5606335" y="4710174"/>
            <a:chExt cx="1402895" cy="516856"/>
          </a:xfrm>
        </p:grpSpPr>
        <p:pic>
          <p:nvPicPr>
            <p:cNvPr id="45" name="Picture 44">
              <a:extLst>
                <a:ext uri="{FF2B5EF4-FFF2-40B4-BE49-F238E27FC236}">
                  <a16:creationId xmlns:a16="http://schemas.microsoft.com/office/drawing/2014/main" id="{A2E09A3E-0E3B-271A-146A-2C60DB70BD67}"/>
                </a:ext>
              </a:extLst>
            </p:cNvPr>
            <p:cNvPicPr>
              <a:picLocks noChangeAspect="1"/>
            </p:cNvPicPr>
            <p:nvPr/>
          </p:nvPicPr>
          <p:blipFill>
            <a:blip r:embed="rId12"/>
            <a:stretch>
              <a:fillRect/>
            </a:stretch>
          </p:blipFill>
          <p:spPr>
            <a:xfrm>
              <a:off x="5606335" y="4710174"/>
              <a:ext cx="1402895" cy="516856"/>
            </a:xfrm>
            <a:prstGeom prst="rect">
              <a:avLst/>
            </a:prstGeom>
          </p:spPr>
        </p:pic>
        <p:pic>
          <p:nvPicPr>
            <p:cNvPr id="46" name="Picture 45">
              <a:extLst>
                <a:ext uri="{FF2B5EF4-FFF2-40B4-BE49-F238E27FC236}">
                  <a16:creationId xmlns:a16="http://schemas.microsoft.com/office/drawing/2014/main" id="{74656095-0DEB-0881-6886-F58CC67A5732}"/>
                </a:ext>
              </a:extLst>
            </p:cNvPr>
            <p:cNvPicPr>
              <a:picLocks noChangeAspect="1"/>
            </p:cNvPicPr>
            <p:nvPr/>
          </p:nvPicPr>
          <p:blipFill>
            <a:blip r:embed="rId13"/>
            <a:stretch>
              <a:fillRect/>
            </a:stretch>
          </p:blipFill>
          <p:spPr>
            <a:xfrm>
              <a:off x="6677220" y="4811417"/>
              <a:ext cx="314369" cy="314369"/>
            </a:xfrm>
            <a:prstGeom prst="rect">
              <a:avLst/>
            </a:prstGeom>
          </p:spPr>
        </p:pic>
      </p:grpSp>
      <p:pic>
        <p:nvPicPr>
          <p:cNvPr id="47" name="Picture 46">
            <a:extLst>
              <a:ext uri="{FF2B5EF4-FFF2-40B4-BE49-F238E27FC236}">
                <a16:creationId xmlns:a16="http://schemas.microsoft.com/office/drawing/2014/main" id="{59B15A55-3BDB-B6E5-B5FE-5ECEF1D10228}"/>
              </a:ext>
            </a:extLst>
          </p:cNvPr>
          <p:cNvPicPr>
            <a:picLocks noChangeAspect="1"/>
          </p:cNvPicPr>
          <p:nvPr/>
        </p:nvPicPr>
        <p:blipFill>
          <a:blip r:embed="rId9"/>
          <a:stretch>
            <a:fillRect/>
          </a:stretch>
        </p:blipFill>
        <p:spPr>
          <a:xfrm>
            <a:off x="10609363" y="10753338"/>
            <a:ext cx="762064" cy="515980"/>
          </a:xfrm>
          <a:prstGeom prst="rect">
            <a:avLst/>
          </a:prstGeom>
        </p:spPr>
      </p:pic>
      <p:pic>
        <p:nvPicPr>
          <p:cNvPr id="48" name="Picture 47">
            <a:extLst>
              <a:ext uri="{FF2B5EF4-FFF2-40B4-BE49-F238E27FC236}">
                <a16:creationId xmlns:a16="http://schemas.microsoft.com/office/drawing/2014/main" id="{E9331468-D519-1475-63E2-4755C378A1FD}"/>
              </a:ext>
            </a:extLst>
          </p:cNvPr>
          <p:cNvPicPr>
            <a:picLocks noChangeAspect="1"/>
          </p:cNvPicPr>
          <p:nvPr/>
        </p:nvPicPr>
        <p:blipFill>
          <a:blip r:embed="rId11"/>
          <a:stretch>
            <a:fillRect/>
          </a:stretch>
        </p:blipFill>
        <p:spPr>
          <a:xfrm>
            <a:off x="8244325" y="10202770"/>
            <a:ext cx="254924" cy="296263"/>
          </a:xfrm>
          <a:prstGeom prst="rect">
            <a:avLst/>
          </a:prstGeom>
        </p:spPr>
      </p:pic>
      <p:grpSp>
        <p:nvGrpSpPr>
          <p:cNvPr id="53" name="Group 52">
            <a:extLst>
              <a:ext uri="{FF2B5EF4-FFF2-40B4-BE49-F238E27FC236}">
                <a16:creationId xmlns:a16="http://schemas.microsoft.com/office/drawing/2014/main" id="{CDD1A3AA-1F5B-8268-F869-5809B83902D4}"/>
              </a:ext>
            </a:extLst>
          </p:cNvPr>
          <p:cNvGrpSpPr/>
          <p:nvPr/>
        </p:nvGrpSpPr>
        <p:grpSpPr>
          <a:xfrm>
            <a:off x="3636963" y="5700553"/>
            <a:ext cx="3245115" cy="430887"/>
            <a:chOff x="3636963" y="5700553"/>
            <a:chExt cx="3245115" cy="430887"/>
          </a:xfrm>
        </p:grpSpPr>
        <p:sp>
          <p:nvSpPr>
            <p:cNvPr id="33" name="TextBox 32">
              <a:extLst>
                <a:ext uri="{FF2B5EF4-FFF2-40B4-BE49-F238E27FC236}">
                  <a16:creationId xmlns:a16="http://schemas.microsoft.com/office/drawing/2014/main" id="{79AEBCC4-6F4D-1319-CA1F-F88B1E41F564}"/>
                </a:ext>
              </a:extLst>
            </p:cNvPr>
            <p:cNvSpPr txBox="1"/>
            <p:nvPr/>
          </p:nvSpPr>
          <p:spPr>
            <a:xfrm>
              <a:off x="3928146" y="5700553"/>
              <a:ext cx="2953932"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r>
                <a:rPr lang="en-GB" dirty="0">
                  <a:solidFill>
                    <a:schemeClr val="bg1"/>
                  </a:solidFill>
                </a:rPr>
                <a:t>Optional: test your function</a:t>
              </a:r>
            </a:p>
          </p:txBody>
        </p:sp>
        <p:pic>
          <p:nvPicPr>
            <p:cNvPr id="52" name="Picture 51">
              <a:extLst>
                <a:ext uri="{FF2B5EF4-FFF2-40B4-BE49-F238E27FC236}">
                  <a16:creationId xmlns:a16="http://schemas.microsoft.com/office/drawing/2014/main" id="{2D58644A-04F3-3A77-C2ED-ECB96B5130E0}"/>
                </a:ext>
              </a:extLst>
            </p:cNvPr>
            <p:cNvPicPr>
              <a:picLocks noChangeAspect="1"/>
            </p:cNvPicPr>
            <p:nvPr/>
          </p:nvPicPr>
          <p:blipFill>
            <a:blip r:embed="rId14"/>
            <a:srcRect l="16256" t="10633" r="15071" b="15290"/>
            <a:stretch/>
          </p:blipFill>
          <p:spPr>
            <a:xfrm>
              <a:off x="3636963" y="5734050"/>
              <a:ext cx="368300" cy="369886"/>
            </a:xfrm>
            <a:prstGeom prst="rect">
              <a:avLst/>
            </a:prstGeom>
          </p:spPr>
        </p:pic>
      </p:grpSp>
      <p:grpSp>
        <p:nvGrpSpPr>
          <p:cNvPr id="55" name="Group 54">
            <a:extLst>
              <a:ext uri="{FF2B5EF4-FFF2-40B4-BE49-F238E27FC236}">
                <a16:creationId xmlns:a16="http://schemas.microsoft.com/office/drawing/2014/main" id="{33C59C25-D923-5016-334A-280480CC1EB2}"/>
              </a:ext>
            </a:extLst>
          </p:cNvPr>
          <p:cNvGrpSpPr/>
          <p:nvPr/>
        </p:nvGrpSpPr>
        <p:grpSpPr>
          <a:xfrm>
            <a:off x="3594242" y="7944043"/>
            <a:ext cx="3291044" cy="430887"/>
            <a:chOff x="3594242" y="7944043"/>
            <a:chExt cx="3291044" cy="430887"/>
          </a:xfrm>
        </p:grpSpPr>
        <p:sp>
          <p:nvSpPr>
            <p:cNvPr id="35" name="TextBox 34">
              <a:extLst>
                <a:ext uri="{FF2B5EF4-FFF2-40B4-BE49-F238E27FC236}">
                  <a16:creationId xmlns:a16="http://schemas.microsoft.com/office/drawing/2014/main" id="{EF6280E5-FA10-9155-AC05-1B261241A7FC}"/>
                </a:ext>
              </a:extLst>
            </p:cNvPr>
            <p:cNvSpPr txBox="1"/>
            <p:nvPr/>
          </p:nvSpPr>
          <p:spPr>
            <a:xfrm>
              <a:off x="3931354" y="7944043"/>
              <a:ext cx="2953932"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r>
                <a:rPr lang="en-GB" dirty="0">
                  <a:solidFill>
                    <a:schemeClr val="bg1"/>
                  </a:solidFill>
                </a:rPr>
                <a:t>(if SuMo variant) Sampling</a:t>
              </a:r>
            </a:p>
          </p:txBody>
        </p:sp>
        <p:pic>
          <p:nvPicPr>
            <p:cNvPr id="54" name="Picture 53">
              <a:extLst>
                <a:ext uri="{FF2B5EF4-FFF2-40B4-BE49-F238E27FC236}">
                  <a16:creationId xmlns:a16="http://schemas.microsoft.com/office/drawing/2014/main" id="{47563684-AD5E-1DBE-1EC2-3432DE531789}"/>
                </a:ext>
              </a:extLst>
            </p:cNvPr>
            <p:cNvPicPr>
              <a:picLocks noChangeAspect="1"/>
            </p:cNvPicPr>
            <p:nvPr/>
          </p:nvPicPr>
          <p:blipFill>
            <a:blip r:embed="rId14"/>
            <a:srcRect l="16256" t="10633" r="15071" b="15290"/>
            <a:stretch/>
          </p:blipFill>
          <p:spPr>
            <a:xfrm>
              <a:off x="3594242" y="7974543"/>
              <a:ext cx="368300" cy="369886"/>
            </a:xfrm>
            <a:prstGeom prst="rect">
              <a:avLst/>
            </a:prstGeom>
          </p:spPr>
        </p:pic>
      </p:grpSp>
      <p:pic>
        <p:nvPicPr>
          <p:cNvPr id="59" name="Picture 58">
            <a:extLst>
              <a:ext uri="{FF2B5EF4-FFF2-40B4-BE49-F238E27FC236}">
                <a16:creationId xmlns:a16="http://schemas.microsoft.com/office/drawing/2014/main" id="{03AF7838-A884-8F7B-F590-D66A36EC7D9D}"/>
              </a:ext>
            </a:extLst>
          </p:cNvPr>
          <p:cNvPicPr>
            <a:picLocks noChangeAspect="1"/>
          </p:cNvPicPr>
          <p:nvPr/>
        </p:nvPicPr>
        <p:blipFill>
          <a:blip r:embed="rId11"/>
          <a:stretch>
            <a:fillRect/>
          </a:stretch>
        </p:blipFill>
        <p:spPr>
          <a:xfrm>
            <a:off x="8244325" y="10446858"/>
            <a:ext cx="254924" cy="296263"/>
          </a:xfrm>
          <a:prstGeom prst="rect">
            <a:avLst/>
          </a:prstGeom>
        </p:spPr>
      </p:pic>
      <p:pic>
        <p:nvPicPr>
          <p:cNvPr id="60" name="Picture 59">
            <a:extLst>
              <a:ext uri="{FF2B5EF4-FFF2-40B4-BE49-F238E27FC236}">
                <a16:creationId xmlns:a16="http://schemas.microsoft.com/office/drawing/2014/main" id="{25AD5D14-0BE7-C351-D9AE-43E23E6593EF}"/>
              </a:ext>
            </a:extLst>
          </p:cNvPr>
          <p:cNvPicPr>
            <a:picLocks noChangeAspect="1"/>
          </p:cNvPicPr>
          <p:nvPr/>
        </p:nvPicPr>
        <p:blipFill>
          <a:blip r:embed="rId11"/>
          <a:stretch>
            <a:fillRect/>
          </a:stretch>
        </p:blipFill>
        <p:spPr>
          <a:xfrm>
            <a:off x="9769320" y="10202769"/>
            <a:ext cx="254924" cy="296263"/>
          </a:xfrm>
          <a:prstGeom prst="rect">
            <a:avLst/>
          </a:prstGeom>
        </p:spPr>
      </p:pic>
      <p:pic>
        <p:nvPicPr>
          <p:cNvPr id="61" name="Picture 60">
            <a:extLst>
              <a:ext uri="{FF2B5EF4-FFF2-40B4-BE49-F238E27FC236}">
                <a16:creationId xmlns:a16="http://schemas.microsoft.com/office/drawing/2014/main" id="{09371CAC-F22D-8578-7E80-F34412D36C97}"/>
              </a:ext>
            </a:extLst>
          </p:cNvPr>
          <p:cNvPicPr>
            <a:picLocks noChangeAspect="1"/>
          </p:cNvPicPr>
          <p:nvPr/>
        </p:nvPicPr>
        <p:blipFill>
          <a:blip r:embed="rId11"/>
          <a:stretch>
            <a:fillRect/>
          </a:stretch>
        </p:blipFill>
        <p:spPr>
          <a:xfrm>
            <a:off x="9769320" y="10446858"/>
            <a:ext cx="254924" cy="296263"/>
          </a:xfrm>
          <a:prstGeom prst="rect">
            <a:avLst/>
          </a:prstGeom>
        </p:spPr>
      </p:pic>
      <p:sp>
        <p:nvSpPr>
          <p:cNvPr id="7" name="Rectangle 6">
            <a:extLst>
              <a:ext uri="{FF2B5EF4-FFF2-40B4-BE49-F238E27FC236}">
                <a16:creationId xmlns:a16="http://schemas.microsoft.com/office/drawing/2014/main" id="{C38D64C2-F454-FE13-8D73-9DAFC97FAADA}"/>
              </a:ext>
            </a:extLst>
          </p:cNvPr>
          <p:cNvSpPr/>
          <p:nvPr/>
        </p:nvSpPr>
        <p:spPr>
          <a:xfrm>
            <a:off x="4663716" y="8470887"/>
            <a:ext cx="6871107" cy="2923877"/>
          </a:xfrm>
          <a:prstGeom prst="rect">
            <a:avLst/>
          </a:prstGeom>
          <a:solidFill>
            <a:srgbClr val="CBCBCB">
              <a:alpha val="74000"/>
            </a:srgbClr>
          </a:solidFill>
          <a:ln w="381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endParaRPr kumimoji="0" lang="en-CH" sz="1800" b="0" i="0" u="none" strike="noStrike" cap="none" spc="0" normalizeH="0" baseline="0">
              <a:ln>
                <a:noFill/>
              </a:ln>
              <a:solidFill>
                <a:srgbClr val="000000"/>
              </a:solidFill>
              <a:effectLst/>
              <a:uFill>
                <a:solidFill>
                  <a:srgbClr val="000000"/>
                </a:solidFill>
              </a:uFill>
              <a:latin typeface="+mn-lt"/>
              <a:ea typeface="+mn-ea"/>
              <a:cs typeface="+mn-cs"/>
              <a:sym typeface="Helvetica Neue Light"/>
            </a:endParaRPr>
          </a:p>
        </p:txBody>
      </p:sp>
      <p:pic>
        <p:nvPicPr>
          <p:cNvPr id="30" name="Picture 29">
            <a:extLst>
              <a:ext uri="{FF2B5EF4-FFF2-40B4-BE49-F238E27FC236}">
                <a16:creationId xmlns:a16="http://schemas.microsoft.com/office/drawing/2014/main" id="{DC62094A-16A4-534A-9DD7-F39E88D51B06}"/>
              </a:ext>
            </a:extLst>
          </p:cNvPr>
          <p:cNvPicPr>
            <a:picLocks noChangeAspect="1"/>
          </p:cNvPicPr>
          <p:nvPr/>
        </p:nvPicPr>
        <p:blipFill>
          <a:blip r:embed="rId15"/>
          <a:stretch>
            <a:fillRect/>
          </a:stretch>
        </p:blipFill>
        <p:spPr>
          <a:xfrm>
            <a:off x="10533844" y="10686651"/>
            <a:ext cx="837583" cy="582667"/>
          </a:xfrm>
          <a:prstGeom prst="rect">
            <a:avLst/>
          </a:prstGeom>
        </p:spPr>
      </p:pic>
      <p:pic>
        <p:nvPicPr>
          <p:cNvPr id="12" name="Picture 11">
            <a:extLst>
              <a:ext uri="{FF2B5EF4-FFF2-40B4-BE49-F238E27FC236}">
                <a16:creationId xmlns:a16="http://schemas.microsoft.com/office/drawing/2014/main" id="{34616306-39EE-F9BF-AD82-5E3B50032553}"/>
              </a:ext>
            </a:extLst>
          </p:cNvPr>
          <p:cNvPicPr>
            <a:picLocks noChangeAspect="1"/>
          </p:cNvPicPr>
          <p:nvPr/>
        </p:nvPicPr>
        <p:blipFill>
          <a:blip r:embed="rId16"/>
          <a:srcRect b="94719"/>
          <a:stretch/>
        </p:blipFill>
        <p:spPr>
          <a:xfrm>
            <a:off x="3591174" y="3126765"/>
            <a:ext cx="18329023" cy="140577"/>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99224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2F4E8D-CB89-72FF-2D71-DF485BD62D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A97F12-5ACD-3E58-EB9C-BEE3062B1FF2}"/>
              </a:ext>
            </a:extLst>
          </p:cNvPr>
          <p:cNvSpPr>
            <a:spLocks noGrp="1"/>
          </p:cNvSpPr>
          <p:nvPr>
            <p:ph type="title"/>
          </p:nvPr>
        </p:nvSpPr>
        <p:spPr/>
        <p:txBody>
          <a:bodyPr/>
          <a:lstStyle/>
          <a:p>
            <a:r>
              <a:rPr lang="en-GB" dirty="0"/>
              <a:t>Surrogate Model Building (Optional)</a:t>
            </a:r>
            <a:endParaRPr lang="en-CH" dirty="0"/>
          </a:p>
        </p:txBody>
      </p:sp>
      <p:pic>
        <p:nvPicPr>
          <p:cNvPr id="5" name="Picture 4">
            <a:extLst>
              <a:ext uri="{FF2B5EF4-FFF2-40B4-BE49-F238E27FC236}">
                <a16:creationId xmlns:a16="http://schemas.microsoft.com/office/drawing/2014/main" id="{FA6646E9-5E32-AA81-D144-1AC4A33D1534}"/>
              </a:ext>
            </a:extLst>
          </p:cNvPr>
          <p:cNvPicPr>
            <a:picLocks noChangeAspect="1"/>
          </p:cNvPicPr>
          <p:nvPr/>
        </p:nvPicPr>
        <p:blipFill>
          <a:blip r:embed="rId3"/>
          <a:stretch>
            <a:fillRect/>
          </a:stretch>
        </p:blipFill>
        <p:spPr>
          <a:xfrm>
            <a:off x="25238839" y="7217097"/>
            <a:ext cx="4069747" cy="4888003"/>
          </a:xfrm>
          <a:prstGeom prst="rect">
            <a:avLst/>
          </a:prstGeom>
        </p:spPr>
      </p:pic>
      <p:sp>
        <p:nvSpPr>
          <p:cNvPr id="4" name="Compliance Evaluations of Inductive WPT, Okinawa, 2024">
            <a:extLst>
              <a:ext uri="{FF2B5EF4-FFF2-40B4-BE49-F238E27FC236}">
                <a16:creationId xmlns:a16="http://schemas.microsoft.com/office/drawing/2014/main" id="{67F7AA5A-FDD3-3CF9-8CC5-AF0086AA6441}"/>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pic>
        <p:nvPicPr>
          <p:cNvPr id="14" name="Content Placeholder 4">
            <a:extLst>
              <a:ext uri="{FF2B5EF4-FFF2-40B4-BE49-F238E27FC236}">
                <a16:creationId xmlns:a16="http://schemas.microsoft.com/office/drawing/2014/main" id="{61465C4F-A798-82DE-54E0-4A8D6EE7018E}"/>
              </a:ext>
            </a:extLst>
          </p:cNvPr>
          <p:cNvPicPr>
            <a:picLocks noChangeAspect="1"/>
          </p:cNvPicPr>
          <p:nvPr/>
        </p:nvPicPr>
        <p:blipFill>
          <a:blip r:embed="rId4"/>
          <a:stretch>
            <a:fillRect/>
          </a:stretch>
        </p:blipFill>
        <p:spPr>
          <a:xfrm>
            <a:off x="25184777" y="426724"/>
            <a:ext cx="4177872" cy="50798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grpSp>
        <p:nvGrpSpPr>
          <p:cNvPr id="3" name="Group 2">
            <a:extLst>
              <a:ext uri="{FF2B5EF4-FFF2-40B4-BE49-F238E27FC236}">
                <a16:creationId xmlns:a16="http://schemas.microsoft.com/office/drawing/2014/main" id="{92842221-8C3B-01F6-9500-6F15DA73CDD2}"/>
              </a:ext>
            </a:extLst>
          </p:cNvPr>
          <p:cNvGrpSpPr>
            <a:grpSpLocks noGrp="1" noUngrp="1" noRot="1" noMove="1" noResize="1"/>
          </p:cNvGrpSpPr>
          <p:nvPr/>
        </p:nvGrpSpPr>
        <p:grpSpPr>
          <a:xfrm>
            <a:off x="3532883" y="2446788"/>
            <a:ext cx="18387316" cy="9787295"/>
            <a:chOff x="3532883" y="2446788"/>
            <a:chExt cx="18387316" cy="9787295"/>
          </a:xfrm>
        </p:grpSpPr>
        <p:grpSp>
          <p:nvGrpSpPr>
            <p:cNvPr id="10" name="Group 9">
              <a:extLst>
                <a:ext uri="{FF2B5EF4-FFF2-40B4-BE49-F238E27FC236}">
                  <a16:creationId xmlns:a16="http://schemas.microsoft.com/office/drawing/2014/main" id="{85426302-1B2C-7947-EBF8-0D6C5127EFB4}"/>
                </a:ext>
              </a:extLst>
            </p:cNvPr>
            <p:cNvGrpSpPr>
              <a:grpSpLocks noGrp="1" noUngrp="1" noRot="1" noMove="1" noResize="1"/>
            </p:cNvGrpSpPr>
            <p:nvPr/>
          </p:nvGrpSpPr>
          <p:grpSpPr>
            <a:xfrm>
              <a:off x="3532883" y="2446788"/>
              <a:ext cx="18387316" cy="9787295"/>
              <a:chOff x="713483" y="2441038"/>
              <a:chExt cx="18387316" cy="9787295"/>
            </a:xfrm>
          </p:grpSpPr>
          <p:sp>
            <p:nvSpPr>
              <p:cNvPr id="11" name="Rectangle 10">
                <a:extLst>
                  <a:ext uri="{FF2B5EF4-FFF2-40B4-BE49-F238E27FC236}">
                    <a16:creationId xmlns:a16="http://schemas.microsoft.com/office/drawing/2014/main" id="{D50E894B-8A8A-366A-4648-6E0ED2846752}"/>
                  </a:ext>
                </a:extLst>
              </p:cNvPr>
              <p:cNvSpPr>
                <a:spLocks noGrp="1" noRot="1" noMove="1" noResize="1" noEditPoints="1" noAdjustHandles="1" noChangeArrowheads="1" noChangeShapeType="1"/>
              </p:cNvSpPr>
              <p:nvPr/>
            </p:nvSpPr>
            <p:spPr>
              <a:xfrm>
                <a:off x="713484" y="2441038"/>
                <a:ext cx="18387315" cy="9787295"/>
              </a:xfrm>
              <a:prstGeom prst="rect">
                <a:avLst/>
              </a:prstGeom>
              <a:solidFill>
                <a:srgbClr val="1A1B25"/>
              </a:solidFill>
              <a:ln w="76200" cap="flat">
                <a:solidFill>
                  <a:srgbClr val="39206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sz="3200"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CH"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p:txBody>
          </p:sp>
          <p:sp>
            <p:nvSpPr>
              <p:cNvPr id="12" name="Rectangle: Rounded Corners 11">
                <a:extLst>
                  <a:ext uri="{FF2B5EF4-FFF2-40B4-BE49-F238E27FC236}">
                    <a16:creationId xmlns:a16="http://schemas.microsoft.com/office/drawing/2014/main" id="{E657BE68-FDED-B452-965A-A8B7E9B3FDAD}"/>
                  </a:ext>
                </a:extLst>
              </p:cNvPr>
              <p:cNvSpPr>
                <a:spLocks noGrp="1" noRot="1" noMove="1" noResize="1" noEditPoints="1" noAdjustHandles="1" noChangeArrowheads="1" noChangeShapeType="1"/>
              </p:cNvSpPr>
              <p:nvPr/>
            </p:nvSpPr>
            <p:spPr>
              <a:xfrm>
                <a:off x="713483" y="2517607"/>
                <a:ext cx="18387315" cy="646986"/>
              </a:xfrm>
              <a:prstGeom prst="roundRect">
                <a:avLst/>
              </a:prstGeom>
              <a:solidFill>
                <a:srgbClr val="003952"/>
              </a:solidFill>
              <a:ln w="38100" cap="flat">
                <a:solidFill>
                  <a:srgbClr val="0075A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algn="ctr"/>
                <a:r>
                  <a:rPr lang="en-GB" sz="2800" b="1" dirty="0">
                    <a:solidFill>
                      <a:schemeClr val="bg1"/>
                    </a:solidFill>
                  </a:rPr>
                  <a:t>MetaModeling UX  -  </a:t>
                </a:r>
                <a:r>
                  <a:rPr lang="en-GB" sz="2800" dirty="0">
                    <a:solidFill>
                      <a:schemeClr val="bg1"/>
                    </a:solidFill>
                  </a:rPr>
                  <a:t>Surrogate Model Building</a:t>
                </a:r>
                <a:r>
                  <a:rPr lang="en-GB" sz="2800" b="1" dirty="0">
                    <a:solidFill>
                      <a:schemeClr val="bg1"/>
                    </a:solidFill>
                  </a:rPr>
                  <a:t> &amp; Validation</a:t>
                </a:r>
                <a:endParaRPr lang="en-GB" sz="2800" dirty="0">
                  <a:solidFill>
                    <a:schemeClr val="bg1"/>
                  </a:solidFill>
                </a:endParaRPr>
              </a:p>
            </p:txBody>
          </p:sp>
        </p:grpSp>
        <p:pic>
          <p:nvPicPr>
            <p:cNvPr id="15" name="Picture 14">
              <a:extLst>
                <a:ext uri="{FF2B5EF4-FFF2-40B4-BE49-F238E27FC236}">
                  <a16:creationId xmlns:a16="http://schemas.microsoft.com/office/drawing/2014/main" id="{DFDE8E0B-F022-3C56-3A53-E41310A4BAA6}"/>
                </a:ext>
              </a:extLst>
            </p:cNvPr>
            <p:cNvPicPr>
              <a:picLocks noGrp="1" noRot="1" noChangeAspect="1" noMove="1" noResize="1" noEditPoints="1" noAdjustHandles="1" noChangeArrowheads="1" noChangeShapeType="1" noCrop="1"/>
            </p:cNvPicPr>
            <p:nvPr/>
          </p:nvPicPr>
          <p:blipFill>
            <a:blip r:embed="rId5"/>
            <a:stretch>
              <a:fillRect/>
            </a:stretch>
          </p:blipFill>
          <p:spPr>
            <a:xfrm>
              <a:off x="3534508" y="11532798"/>
              <a:ext cx="1221532" cy="591915"/>
            </a:xfrm>
            <a:prstGeom prst="rect">
              <a:avLst/>
            </a:prstGeom>
          </p:spPr>
        </p:pic>
        <p:pic>
          <p:nvPicPr>
            <p:cNvPr id="17" name="Picture 16">
              <a:extLst>
                <a:ext uri="{FF2B5EF4-FFF2-40B4-BE49-F238E27FC236}">
                  <a16:creationId xmlns:a16="http://schemas.microsoft.com/office/drawing/2014/main" id="{08F97E1C-AD39-679F-AFB0-47D4869C685A}"/>
                </a:ext>
              </a:extLst>
            </p:cNvPr>
            <p:cNvPicPr>
              <a:picLocks noGrp="1" noRot="1" noChangeAspect="1" noMove="1" noResize="1" noEditPoints="1" noAdjustHandles="1" noChangeArrowheads="1" noChangeShapeType="1" noCrop="1"/>
            </p:cNvPicPr>
            <p:nvPr/>
          </p:nvPicPr>
          <p:blipFill>
            <a:blip r:embed="rId6"/>
            <a:stretch>
              <a:fillRect/>
            </a:stretch>
          </p:blipFill>
          <p:spPr>
            <a:xfrm>
              <a:off x="21300987" y="11602485"/>
              <a:ext cx="619211" cy="533474"/>
            </a:xfrm>
            <a:prstGeom prst="rect">
              <a:avLst/>
            </a:prstGeom>
          </p:spPr>
        </p:pic>
      </p:grpSp>
      <p:pic>
        <p:nvPicPr>
          <p:cNvPr id="34" name="Picture 33" descr="A graph with a line&#10;&#10;Description automatically generated with medium confidence">
            <a:extLst>
              <a:ext uri="{FF2B5EF4-FFF2-40B4-BE49-F238E27FC236}">
                <a16:creationId xmlns:a16="http://schemas.microsoft.com/office/drawing/2014/main" id="{42F8E0B2-3B62-A72E-524F-7E6F833E9C5D}"/>
              </a:ext>
            </a:extLst>
          </p:cNvPr>
          <p:cNvPicPr>
            <a:picLocks noChangeAspect="1"/>
          </p:cNvPicPr>
          <p:nvPr/>
        </p:nvPicPr>
        <p:blipFill>
          <a:blip r:embed="rId7" cstate="print">
            <a:extLst>
              <a:ext uri="{28A0092B-C50C-407E-A947-70E740481C1C}">
                <a14:useLocalDpi xmlns:a14="http://schemas.microsoft.com/office/drawing/2010/main" val="0"/>
              </a:ext>
            </a:extLst>
          </a:blip>
          <a:srcRect l="8280" r="8877"/>
          <a:stretch/>
        </p:blipFill>
        <p:spPr>
          <a:xfrm>
            <a:off x="7776154" y="7315521"/>
            <a:ext cx="6439301" cy="1554599"/>
          </a:xfrm>
          <a:prstGeom prst="rect">
            <a:avLst/>
          </a:prstGeom>
        </p:spPr>
      </p:pic>
      <p:grpSp>
        <p:nvGrpSpPr>
          <p:cNvPr id="32" name="Group 31">
            <a:extLst>
              <a:ext uri="{FF2B5EF4-FFF2-40B4-BE49-F238E27FC236}">
                <a16:creationId xmlns:a16="http://schemas.microsoft.com/office/drawing/2014/main" id="{D12AA9B4-8C5F-14FD-338B-B238C1F20807}"/>
              </a:ext>
            </a:extLst>
          </p:cNvPr>
          <p:cNvGrpSpPr/>
          <p:nvPr/>
        </p:nvGrpSpPr>
        <p:grpSpPr>
          <a:xfrm>
            <a:off x="3644565" y="3368774"/>
            <a:ext cx="3683295" cy="534833"/>
            <a:chOff x="3644565" y="3368774"/>
            <a:chExt cx="3683295" cy="534833"/>
          </a:xfrm>
        </p:grpSpPr>
        <p:sp>
          <p:nvSpPr>
            <p:cNvPr id="6" name="TextBox 5">
              <a:extLst>
                <a:ext uri="{FF2B5EF4-FFF2-40B4-BE49-F238E27FC236}">
                  <a16:creationId xmlns:a16="http://schemas.microsoft.com/office/drawing/2014/main" id="{699A7154-BFFF-91AA-2D2B-BFCAB7C085E0}"/>
                </a:ext>
              </a:extLst>
            </p:cNvPr>
            <p:cNvSpPr txBox="1"/>
            <p:nvPr/>
          </p:nvSpPr>
          <p:spPr>
            <a:xfrm>
              <a:off x="3644565" y="3416577"/>
              <a:ext cx="3683295"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rPr>
                <a:t>Sampling: </a:t>
              </a:r>
              <a:endParaRPr kumimoji="0" lang="en-CH"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p:txBody>
        </p:sp>
        <p:pic>
          <p:nvPicPr>
            <p:cNvPr id="7" name="Picture 6">
              <a:extLst>
                <a:ext uri="{FF2B5EF4-FFF2-40B4-BE49-F238E27FC236}">
                  <a16:creationId xmlns:a16="http://schemas.microsoft.com/office/drawing/2014/main" id="{F9ECBE05-BE66-C337-36E4-7CC2EAA415A2}"/>
                </a:ext>
              </a:extLst>
            </p:cNvPr>
            <p:cNvPicPr>
              <a:picLocks noChangeAspect="1"/>
            </p:cNvPicPr>
            <p:nvPr/>
          </p:nvPicPr>
          <p:blipFill>
            <a:blip r:embed="rId8"/>
            <a:stretch>
              <a:fillRect/>
            </a:stretch>
          </p:blipFill>
          <p:spPr>
            <a:xfrm>
              <a:off x="5035846" y="3368774"/>
              <a:ext cx="570489" cy="534833"/>
            </a:xfrm>
            <a:prstGeom prst="rect">
              <a:avLst/>
            </a:prstGeom>
          </p:spPr>
        </p:pic>
      </p:grpSp>
      <p:cxnSp>
        <p:nvCxnSpPr>
          <p:cNvPr id="8" name="Straight Arrow Connector 7">
            <a:extLst>
              <a:ext uri="{FF2B5EF4-FFF2-40B4-BE49-F238E27FC236}">
                <a16:creationId xmlns:a16="http://schemas.microsoft.com/office/drawing/2014/main" id="{B7E523E6-1625-B3BE-E209-A0FB758343A8}"/>
              </a:ext>
            </a:extLst>
          </p:cNvPr>
          <p:cNvCxnSpPr>
            <a:cxnSpLocks/>
          </p:cNvCxnSpPr>
          <p:nvPr/>
        </p:nvCxnSpPr>
        <p:spPr>
          <a:xfrm flipH="1" flipV="1">
            <a:off x="5852160" y="3698240"/>
            <a:ext cx="3068320" cy="205367"/>
          </a:xfrm>
          <a:prstGeom prst="straightConnector1">
            <a:avLst/>
          </a:prstGeom>
          <a:noFill/>
          <a:ln w="38100" cap="flat">
            <a:solidFill>
              <a:schemeClr val="bg1"/>
            </a:solidFill>
            <a:prstDash val="sysDot"/>
            <a:round/>
            <a:tailEnd type="triangle"/>
          </a:ln>
          <a:effectLst/>
          <a:sp3d/>
        </p:spPr>
        <p:style>
          <a:lnRef idx="0">
            <a:scrgbClr r="0" g="0" b="0"/>
          </a:lnRef>
          <a:fillRef idx="0">
            <a:scrgbClr r="0" g="0" b="0"/>
          </a:fillRef>
          <a:effectRef idx="0">
            <a:scrgbClr r="0" g="0" b="0"/>
          </a:effectRef>
          <a:fontRef idx="none"/>
        </p:style>
      </p:cxnSp>
      <p:sp>
        <p:nvSpPr>
          <p:cNvPr id="19" name="Rectangle 18">
            <a:extLst>
              <a:ext uri="{FF2B5EF4-FFF2-40B4-BE49-F238E27FC236}">
                <a16:creationId xmlns:a16="http://schemas.microsoft.com/office/drawing/2014/main" id="{44A1E31B-AEAE-C8F2-5EE8-629E89C7A6B1}"/>
              </a:ext>
            </a:extLst>
          </p:cNvPr>
          <p:cNvSpPr/>
          <p:nvPr/>
        </p:nvSpPr>
        <p:spPr>
          <a:xfrm>
            <a:off x="8955446" y="3372013"/>
            <a:ext cx="7402154" cy="984885"/>
          </a:xfrm>
          <a:prstGeom prst="rect">
            <a:avLst/>
          </a:prstGeom>
          <a:solidFill>
            <a:srgbClr val="CBCBCB"/>
          </a:solidFill>
          <a:ln w="381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collection of jobs. </a:t>
            </a:r>
            <a:r>
              <a:rPr lang="en-GB" dirty="0"/>
              <a:t>Automatically takes last run from previous screen;</a:t>
            </a:r>
            <a:br>
              <a:rPr lang="en-GB" dirty="0"/>
            </a:br>
            <a:r>
              <a:rPr lang="en-GB" dirty="0"/>
              <a:t>can choose a different one if desired, and inspect the values (e.g. inputs &amp; outputs) in a </a:t>
            </a:r>
            <a:r>
              <a:rPr lang="en-GB" dirty="0" err="1"/>
              <a:t>TableViewer</a:t>
            </a:r>
            <a:r>
              <a:rPr lang="en-GB" dirty="0"/>
              <a:t>; visualize as </a:t>
            </a:r>
            <a:r>
              <a:rPr lang="en-GB" dirty="0" err="1"/>
              <a:t>pairplot</a:t>
            </a:r>
            <a:endParaRPr kumimoji="0" lang="en-CH"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p:txBody>
      </p:sp>
      <p:grpSp>
        <p:nvGrpSpPr>
          <p:cNvPr id="37" name="Group 36">
            <a:extLst>
              <a:ext uri="{FF2B5EF4-FFF2-40B4-BE49-F238E27FC236}">
                <a16:creationId xmlns:a16="http://schemas.microsoft.com/office/drawing/2014/main" id="{FB4F2A67-7BA8-6807-7246-B7D5C59D7F47}"/>
              </a:ext>
            </a:extLst>
          </p:cNvPr>
          <p:cNvGrpSpPr/>
          <p:nvPr/>
        </p:nvGrpSpPr>
        <p:grpSpPr>
          <a:xfrm>
            <a:off x="3687606" y="5654430"/>
            <a:ext cx="17163510" cy="3198349"/>
            <a:chOff x="3648906" y="3972953"/>
            <a:chExt cx="17163510" cy="3198349"/>
          </a:xfrm>
        </p:grpSpPr>
        <p:pic>
          <p:nvPicPr>
            <p:cNvPr id="38" name="Picture 37">
              <a:extLst>
                <a:ext uri="{FF2B5EF4-FFF2-40B4-BE49-F238E27FC236}">
                  <a16:creationId xmlns:a16="http://schemas.microsoft.com/office/drawing/2014/main" id="{2D7792CC-40B0-0586-32D7-3DA1352A8505}"/>
                </a:ext>
              </a:extLst>
            </p:cNvPr>
            <p:cNvPicPr>
              <a:picLocks noChangeAspect="1"/>
            </p:cNvPicPr>
            <p:nvPr/>
          </p:nvPicPr>
          <p:blipFill>
            <a:blip r:embed="rId9"/>
            <a:stretch>
              <a:fillRect/>
            </a:stretch>
          </p:blipFill>
          <p:spPr>
            <a:xfrm>
              <a:off x="17391920" y="3973191"/>
              <a:ext cx="3420496" cy="3198111"/>
            </a:xfrm>
            <a:prstGeom prst="rect">
              <a:avLst/>
            </a:prstGeom>
          </p:spPr>
        </p:pic>
        <p:grpSp>
          <p:nvGrpSpPr>
            <p:cNvPr id="31" name="Group 30">
              <a:extLst>
                <a:ext uri="{FF2B5EF4-FFF2-40B4-BE49-F238E27FC236}">
                  <a16:creationId xmlns:a16="http://schemas.microsoft.com/office/drawing/2014/main" id="{F71D234A-08A2-40E0-A424-2184A30B7257}"/>
                </a:ext>
              </a:extLst>
            </p:cNvPr>
            <p:cNvGrpSpPr/>
            <p:nvPr/>
          </p:nvGrpSpPr>
          <p:grpSpPr>
            <a:xfrm>
              <a:off x="3648906" y="3972953"/>
              <a:ext cx="4249498" cy="473727"/>
              <a:chOff x="3648906" y="3972953"/>
              <a:chExt cx="4249498" cy="473727"/>
            </a:xfrm>
          </p:grpSpPr>
          <p:pic>
            <p:nvPicPr>
              <p:cNvPr id="22" name="Picture 21">
                <a:extLst>
                  <a:ext uri="{FF2B5EF4-FFF2-40B4-BE49-F238E27FC236}">
                    <a16:creationId xmlns:a16="http://schemas.microsoft.com/office/drawing/2014/main" id="{B9FB6ACB-B1E6-7C3A-3905-4AEBBE7AECBE}"/>
                  </a:ext>
                </a:extLst>
              </p:cNvPr>
              <p:cNvPicPr>
                <a:picLocks noChangeAspect="1"/>
              </p:cNvPicPr>
              <p:nvPr/>
            </p:nvPicPr>
            <p:blipFill>
              <a:blip r:embed="rId10"/>
              <a:stretch>
                <a:fillRect/>
              </a:stretch>
            </p:blipFill>
            <p:spPr>
              <a:xfrm>
                <a:off x="3648906" y="3987556"/>
                <a:ext cx="677754" cy="459124"/>
              </a:xfrm>
              <a:prstGeom prst="rect">
                <a:avLst/>
              </a:prstGeom>
            </p:spPr>
          </p:pic>
          <p:sp>
            <p:nvSpPr>
              <p:cNvPr id="24" name="TextBox 23">
                <a:extLst>
                  <a:ext uri="{FF2B5EF4-FFF2-40B4-BE49-F238E27FC236}">
                    <a16:creationId xmlns:a16="http://schemas.microsoft.com/office/drawing/2014/main" id="{00EB8EEC-C2A9-21D1-75DE-30B5632758E2}"/>
                  </a:ext>
                </a:extLst>
              </p:cNvPr>
              <p:cNvSpPr txBox="1"/>
              <p:nvPr/>
            </p:nvSpPr>
            <p:spPr>
              <a:xfrm>
                <a:off x="4215109" y="3972953"/>
                <a:ext cx="3683295"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chemeClr val="bg1">
                        <a:lumMod val="85000"/>
                      </a:schemeClr>
                    </a:solidFill>
                    <a:effectLst/>
                    <a:uFill>
                      <a:solidFill>
                        <a:srgbClr val="000000"/>
                      </a:solidFill>
                    </a:uFill>
                    <a:latin typeface="+mn-lt"/>
                    <a:ea typeface="+mn-ea"/>
                    <a:cs typeface="+mn-cs"/>
                    <a:sym typeface="Helvetica Neue Light"/>
                  </a:rPr>
                  <a:t>Samples </a:t>
                </a:r>
                <a:r>
                  <a:rPr lang="en-GB" dirty="0" err="1">
                    <a:solidFill>
                      <a:schemeClr val="bg1">
                        <a:lumMod val="85000"/>
                      </a:schemeClr>
                    </a:solidFill>
                  </a:rPr>
                  <a:t>p</a:t>
                </a:r>
                <a:r>
                  <a:rPr kumimoji="0" lang="en-GB" sz="1800" b="0" i="0" u="none" strike="noStrike" cap="none" spc="0" normalizeH="0" baseline="0" dirty="0" err="1">
                    <a:ln>
                      <a:noFill/>
                    </a:ln>
                    <a:solidFill>
                      <a:schemeClr val="bg1">
                        <a:lumMod val="85000"/>
                      </a:schemeClr>
                    </a:solidFill>
                    <a:effectLst/>
                    <a:uFill>
                      <a:solidFill>
                        <a:srgbClr val="000000"/>
                      </a:solidFill>
                    </a:uFill>
                    <a:latin typeface="+mn-lt"/>
                    <a:ea typeface="+mn-ea"/>
                    <a:cs typeface="+mn-cs"/>
                    <a:sym typeface="Helvetica Neue Light"/>
                  </a:rPr>
                  <a:t>airplot</a:t>
                </a:r>
                <a:endParaRPr kumimoji="0" lang="en-CH" sz="1800" b="0" i="0" u="none" strike="noStrike" cap="none" spc="0" normalizeH="0" baseline="0" dirty="0">
                  <a:ln>
                    <a:noFill/>
                  </a:ln>
                  <a:solidFill>
                    <a:schemeClr val="bg1">
                      <a:lumMod val="85000"/>
                    </a:schemeClr>
                  </a:solidFill>
                  <a:effectLst/>
                  <a:uFill>
                    <a:solidFill>
                      <a:srgbClr val="000000"/>
                    </a:solidFill>
                  </a:uFill>
                  <a:latin typeface="+mn-lt"/>
                  <a:ea typeface="+mn-ea"/>
                  <a:cs typeface="+mn-cs"/>
                  <a:sym typeface="Helvetica Neue Light"/>
                </a:endParaRPr>
              </a:p>
            </p:txBody>
          </p:sp>
        </p:grpSp>
        <p:cxnSp>
          <p:nvCxnSpPr>
            <p:cNvPr id="26" name="Straight Arrow Connector 25">
              <a:extLst>
                <a:ext uri="{FF2B5EF4-FFF2-40B4-BE49-F238E27FC236}">
                  <a16:creationId xmlns:a16="http://schemas.microsoft.com/office/drawing/2014/main" id="{5DFACAFA-132B-5AE4-CDC6-1178EA305F8B}"/>
                </a:ext>
              </a:extLst>
            </p:cNvPr>
            <p:cNvCxnSpPr>
              <a:cxnSpLocks/>
            </p:cNvCxnSpPr>
            <p:nvPr/>
          </p:nvCxnSpPr>
          <p:spPr>
            <a:xfrm>
              <a:off x="6128420" y="4212153"/>
              <a:ext cx="11033760" cy="108316"/>
            </a:xfrm>
            <a:prstGeom prst="straightConnector1">
              <a:avLst/>
            </a:prstGeom>
            <a:noFill/>
            <a:ln w="38100" cap="flat">
              <a:solidFill>
                <a:schemeClr val="bg1"/>
              </a:solidFill>
              <a:prstDash val="sysDot"/>
              <a:round/>
              <a:tailEnd type="triangle"/>
            </a:ln>
            <a:effectLst/>
            <a:sp3d/>
          </p:spPr>
          <p:style>
            <a:lnRef idx="0">
              <a:scrgbClr r="0" g="0" b="0"/>
            </a:lnRef>
            <a:fillRef idx="0">
              <a:scrgbClr r="0" g="0" b="0"/>
            </a:fillRef>
            <a:effectRef idx="0">
              <a:scrgbClr r="0" g="0" b="0"/>
            </a:effectRef>
            <a:fontRef idx="none"/>
          </p:style>
        </p:cxnSp>
      </p:grpSp>
      <p:grpSp>
        <p:nvGrpSpPr>
          <p:cNvPr id="33" name="Group 32">
            <a:extLst>
              <a:ext uri="{FF2B5EF4-FFF2-40B4-BE49-F238E27FC236}">
                <a16:creationId xmlns:a16="http://schemas.microsoft.com/office/drawing/2014/main" id="{AF7381AE-F01C-8169-96FF-88EC80ECE161}"/>
              </a:ext>
            </a:extLst>
          </p:cNvPr>
          <p:cNvGrpSpPr/>
          <p:nvPr/>
        </p:nvGrpSpPr>
        <p:grpSpPr>
          <a:xfrm>
            <a:off x="3644564" y="4093698"/>
            <a:ext cx="4775534" cy="492473"/>
            <a:chOff x="3644564" y="5965766"/>
            <a:chExt cx="4775534" cy="492473"/>
          </a:xfrm>
        </p:grpSpPr>
        <p:grpSp>
          <p:nvGrpSpPr>
            <p:cNvPr id="39" name="Group 38">
              <a:extLst>
                <a:ext uri="{FF2B5EF4-FFF2-40B4-BE49-F238E27FC236}">
                  <a16:creationId xmlns:a16="http://schemas.microsoft.com/office/drawing/2014/main" id="{F86F1180-FFA0-B0E0-1984-FA23A98D431B}"/>
                </a:ext>
              </a:extLst>
            </p:cNvPr>
            <p:cNvGrpSpPr/>
            <p:nvPr/>
          </p:nvGrpSpPr>
          <p:grpSpPr>
            <a:xfrm>
              <a:off x="5486212" y="5965766"/>
              <a:ext cx="2933886" cy="492473"/>
              <a:chOff x="5486213" y="7979047"/>
              <a:chExt cx="2933886" cy="492473"/>
            </a:xfrm>
          </p:grpSpPr>
          <p:pic>
            <p:nvPicPr>
              <p:cNvPr id="21" name="Picture 20">
                <a:extLst>
                  <a:ext uri="{FF2B5EF4-FFF2-40B4-BE49-F238E27FC236}">
                    <a16:creationId xmlns:a16="http://schemas.microsoft.com/office/drawing/2014/main" id="{3FD4C34D-A428-061C-E525-C2738BD6B0A5}"/>
                  </a:ext>
                </a:extLst>
              </p:cNvPr>
              <p:cNvPicPr>
                <a:picLocks noChangeAspect="1"/>
              </p:cNvPicPr>
              <p:nvPr/>
            </p:nvPicPr>
            <p:blipFill>
              <a:blip r:embed="rId11"/>
              <a:stretch>
                <a:fillRect/>
              </a:stretch>
            </p:blipFill>
            <p:spPr>
              <a:xfrm>
                <a:off x="5486213" y="7979047"/>
                <a:ext cx="2933886" cy="492473"/>
              </a:xfrm>
              <a:prstGeom prst="rect">
                <a:avLst/>
              </a:prstGeom>
            </p:spPr>
          </p:pic>
          <p:pic>
            <p:nvPicPr>
              <p:cNvPr id="23" name="Picture 22">
                <a:extLst>
                  <a:ext uri="{FF2B5EF4-FFF2-40B4-BE49-F238E27FC236}">
                    <a16:creationId xmlns:a16="http://schemas.microsoft.com/office/drawing/2014/main" id="{5CCE3C45-30FA-6A7C-B62D-FB169CB9380A}"/>
                  </a:ext>
                </a:extLst>
              </p:cNvPr>
              <p:cNvPicPr>
                <a:picLocks noChangeAspect="1"/>
              </p:cNvPicPr>
              <p:nvPr/>
            </p:nvPicPr>
            <p:blipFill>
              <a:blip r:embed="rId12"/>
              <a:stretch>
                <a:fillRect/>
              </a:stretch>
            </p:blipFill>
            <p:spPr>
              <a:xfrm>
                <a:off x="7995141" y="8099889"/>
                <a:ext cx="314369" cy="314369"/>
              </a:xfrm>
              <a:prstGeom prst="rect">
                <a:avLst/>
              </a:prstGeom>
            </p:spPr>
          </p:pic>
        </p:grpSp>
        <p:sp>
          <p:nvSpPr>
            <p:cNvPr id="29" name="TextBox 28">
              <a:extLst>
                <a:ext uri="{FF2B5EF4-FFF2-40B4-BE49-F238E27FC236}">
                  <a16:creationId xmlns:a16="http://schemas.microsoft.com/office/drawing/2014/main" id="{91377AF3-A019-711D-4F03-FB3EDA67A4F3}"/>
                </a:ext>
              </a:extLst>
            </p:cNvPr>
            <p:cNvSpPr txBox="1"/>
            <p:nvPr/>
          </p:nvSpPr>
          <p:spPr>
            <a:xfrm>
              <a:off x="3644564" y="5988886"/>
              <a:ext cx="3683295"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Surrogate Model: </a:t>
              </a:r>
            </a:p>
          </p:txBody>
        </p:sp>
      </p:grpSp>
      <p:grpSp>
        <p:nvGrpSpPr>
          <p:cNvPr id="36" name="Group 35">
            <a:extLst>
              <a:ext uri="{FF2B5EF4-FFF2-40B4-BE49-F238E27FC236}">
                <a16:creationId xmlns:a16="http://schemas.microsoft.com/office/drawing/2014/main" id="{9AF94B13-F65A-982B-3F34-AF8E64E36B84}"/>
              </a:ext>
            </a:extLst>
          </p:cNvPr>
          <p:cNvGrpSpPr/>
          <p:nvPr/>
        </p:nvGrpSpPr>
        <p:grpSpPr>
          <a:xfrm>
            <a:off x="12192000" y="5013116"/>
            <a:ext cx="4507760" cy="466790"/>
            <a:chOff x="3644564" y="6552199"/>
            <a:chExt cx="4507760" cy="466790"/>
          </a:xfrm>
        </p:grpSpPr>
        <p:pic>
          <p:nvPicPr>
            <p:cNvPr id="30" name="Picture 29">
              <a:extLst>
                <a:ext uri="{FF2B5EF4-FFF2-40B4-BE49-F238E27FC236}">
                  <a16:creationId xmlns:a16="http://schemas.microsoft.com/office/drawing/2014/main" id="{EEC88972-3404-26A4-2404-0289758F8AAA}"/>
                </a:ext>
              </a:extLst>
            </p:cNvPr>
            <p:cNvPicPr>
              <a:picLocks noChangeAspect="1"/>
            </p:cNvPicPr>
            <p:nvPr/>
          </p:nvPicPr>
          <p:blipFill>
            <a:blip r:embed="rId13"/>
            <a:stretch>
              <a:fillRect/>
            </a:stretch>
          </p:blipFill>
          <p:spPr>
            <a:xfrm>
              <a:off x="5561162" y="6552199"/>
              <a:ext cx="2591162" cy="466790"/>
            </a:xfrm>
            <a:prstGeom prst="rect">
              <a:avLst/>
            </a:prstGeom>
          </p:spPr>
        </p:pic>
        <p:sp>
          <p:nvSpPr>
            <p:cNvPr id="35" name="TextBox 34">
              <a:extLst>
                <a:ext uri="{FF2B5EF4-FFF2-40B4-BE49-F238E27FC236}">
                  <a16:creationId xmlns:a16="http://schemas.microsoft.com/office/drawing/2014/main" id="{A759BACF-267C-AEC0-294F-9C9F7FE3F8E6}"/>
                </a:ext>
              </a:extLst>
            </p:cNvPr>
            <p:cNvSpPr txBox="1"/>
            <p:nvPr/>
          </p:nvSpPr>
          <p:spPr>
            <a:xfrm>
              <a:off x="3644564" y="6588102"/>
              <a:ext cx="3683295"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Output </a:t>
              </a:r>
              <a:r>
                <a:rPr lang="en-GB" dirty="0" err="1">
                  <a:solidFill>
                    <a:schemeClr val="bg1"/>
                  </a:solidFill>
                </a:rPr>
                <a:t>QoI</a:t>
              </a:r>
              <a:r>
                <a:rPr lang="en-GB" dirty="0">
                  <a:solidFill>
                    <a:schemeClr val="bg1"/>
                  </a:solidFill>
                </a:rPr>
                <a:t> model: </a:t>
              </a:r>
            </a:p>
          </p:txBody>
        </p:sp>
      </p:grpSp>
      <p:sp>
        <p:nvSpPr>
          <p:cNvPr id="43" name="TextBox 42">
            <a:extLst>
              <a:ext uri="{FF2B5EF4-FFF2-40B4-BE49-F238E27FC236}">
                <a16:creationId xmlns:a16="http://schemas.microsoft.com/office/drawing/2014/main" id="{CA8E63D6-3F2D-3AD5-2C77-1331F7DAC0E7}"/>
              </a:ext>
            </a:extLst>
          </p:cNvPr>
          <p:cNvSpPr txBox="1"/>
          <p:nvPr/>
        </p:nvSpPr>
        <p:spPr>
          <a:xfrm>
            <a:off x="3644564" y="5066491"/>
            <a:ext cx="5976956"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lang="en-GB" sz="2000" b="1" dirty="0">
                <a:solidFill>
                  <a:schemeClr val="bg1"/>
                </a:solidFill>
              </a:rPr>
              <a:t>Surrogate Model Analysis and Validation </a:t>
            </a:r>
          </a:p>
        </p:txBody>
      </p:sp>
      <p:cxnSp>
        <p:nvCxnSpPr>
          <p:cNvPr id="48" name="Straight Connector 47">
            <a:extLst>
              <a:ext uri="{FF2B5EF4-FFF2-40B4-BE49-F238E27FC236}">
                <a16:creationId xmlns:a16="http://schemas.microsoft.com/office/drawing/2014/main" id="{3CA53CB1-76B5-3C25-E295-4D4FB0F8FEC3}"/>
              </a:ext>
            </a:extLst>
          </p:cNvPr>
          <p:cNvCxnSpPr/>
          <p:nvPr/>
        </p:nvCxnSpPr>
        <p:spPr>
          <a:xfrm>
            <a:off x="3810000" y="5506573"/>
            <a:ext cx="12791440" cy="0"/>
          </a:xfrm>
          <a:prstGeom prst="line">
            <a:avLst/>
          </a:prstGeom>
          <a:noFill/>
          <a:ln w="38100" cap="flat">
            <a:solidFill>
              <a:schemeClr val="bg1"/>
            </a:solidFill>
            <a:prstDash val="solid"/>
            <a:round/>
          </a:ln>
          <a:effectLst/>
          <a:sp3d/>
        </p:spPr>
        <p:style>
          <a:lnRef idx="0">
            <a:scrgbClr r="0" g="0" b="0"/>
          </a:lnRef>
          <a:fillRef idx="0">
            <a:scrgbClr r="0" g="0" b="0"/>
          </a:fillRef>
          <a:effectRef idx="0">
            <a:scrgbClr r="0" g="0" b="0"/>
          </a:effectRef>
          <a:fontRef idx="none"/>
        </p:style>
      </p:cxnSp>
      <p:pic>
        <p:nvPicPr>
          <p:cNvPr id="51" name="Picture 50">
            <a:extLst>
              <a:ext uri="{FF2B5EF4-FFF2-40B4-BE49-F238E27FC236}">
                <a16:creationId xmlns:a16="http://schemas.microsoft.com/office/drawing/2014/main" id="{84169392-4AB5-AD5C-052E-CF7DE653E499}"/>
              </a:ext>
            </a:extLst>
          </p:cNvPr>
          <p:cNvPicPr>
            <a:picLocks noChangeAspect="1"/>
          </p:cNvPicPr>
          <p:nvPr/>
        </p:nvPicPr>
        <p:blipFill>
          <a:blip r:embed="rId10"/>
          <a:stretch>
            <a:fillRect/>
          </a:stretch>
        </p:blipFill>
        <p:spPr>
          <a:xfrm>
            <a:off x="3682454" y="6124987"/>
            <a:ext cx="677754" cy="459124"/>
          </a:xfrm>
          <a:prstGeom prst="rect">
            <a:avLst/>
          </a:prstGeom>
        </p:spPr>
      </p:pic>
      <p:sp>
        <p:nvSpPr>
          <p:cNvPr id="52" name="TextBox 51">
            <a:extLst>
              <a:ext uri="{FF2B5EF4-FFF2-40B4-BE49-F238E27FC236}">
                <a16:creationId xmlns:a16="http://schemas.microsoft.com/office/drawing/2014/main" id="{E9493737-E3DC-BC78-8040-1576F79218F7}"/>
              </a:ext>
            </a:extLst>
          </p:cNvPr>
          <p:cNvSpPr txBox="1"/>
          <p:nvPr/>
        </p:nvSpPr>
        <p:spPr>
          <a:xfrm>
            <a:off x="4248657" y="6110384"/>
            <a:ext cx="3683295"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chemeClr val="bg1">
                    <a:lumMod val="85000"/>
                  </a:schemeClr>
                </a:solidFill>
                <a:effectLst/>
                <a:uFill>
                  <a:solidFill>
                    <a:srgbClr val="000000"/>
                  </a:solidFill>
                </a:uFill>
                <a:latin typeface="+mn-lt"/>
                <a:ea typeface="+mn-ea"/>
                <a:cs typeface="+mn-cs"/>
                <a:sym typeface="Helvetica Neue Light"/>
              </a:rPr>
              <a:t>Cross-Validation Metrics</a:t>
            </a:r>
            <a:endParaRPr kumimoji="0" lang="en-CH" sz="1800" b="0" i="0" u="none" strike="noStrike" cap="none" spc="0" normalizeH="0" baseline="0" dirty="0">
              <a:ln>
                <a:noFill/>
              </a:ln>
              <a:solidFill>
                <a:schemeClr val="bg1">
                  <a:lumMod val="85000"/>
                </a:schemeClr>
              </a:solidFill>
              <a:effectLst/>
              <a:uFill>
                <a:solidFill>
                  <a:srgbClr val="000000"/>
                </a:solidFill>
              </a:uFill>
              <a:latin typeface="+mn-lt"/>
              <a:ea typeface="+mn-ea"/>
              <a:cs typeface="+mn-cs"/>
              <a:sym typeface="Helvetica Neue Light"/>
            </a:endParaRPr>
          </a:p>
        </p:txBody>
      </p:sp>
      <p:sp>
        <p:nvSpPr>
          <p:cNvPr id="55" name="TextBox 54">
            <a:extLst>
              <a:ext uri="{FF2B5EF4-FFF2-40B4-BE49-F238E27FC236}">
                <a16:creationId xmlns:a16="http://schemas.microsoft.com/office/drawing/2014/main" id="{34FEAC24-E8FB-3856-A599-3F022A9D51AB}"/>
              </a:ext>
            </a:extLst>
          </p:cNvPr>
          <p:cNvSpPr txBox="1"/>
          <p:nvPr/>
        </p:nvSpPr>
        <p:spPr>
          <a:xfrm>
            <a:off x="6811229" y="6037849"/>
            <a:ext cx="3683295" cy="1261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rPr>
              <a:t>	RMSE	</a:t>
            </a:r>
            <a:r>
              <a:rPr kumimoji="0" lang="en-GB" sz="1800" b="0" i="0" u="none" strike="noStrike" cap="none" spc="0" normalizeH="0" baseline="0" dirty="0" err="1">
                <a:ln>
                  <a:noFill/>
                </a:ln>
                <a:solidFill>
                  <a:schemeClr val="bg1"/>
                </a:solidFill>
                <a:effectLst/>
                <a:uFill>
                  <a:solidFill>
                    <a:srgbClr val="000000"/>
                  </a:solidFill>
                </a:uFill>
                <a:latin typeface="+mn-lt"/>
                <a:ea typeface="+mn-ea"/>
                <a:cs typeface="+mn-cs"/>
                <a:sym typeface="Helvetica Neue Light"/>
              </a:rPr>
              <a:t>x.xxx</a:t>
            </a: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	MAE    	</a:t>
            </a:r>
            <a:r>
              <a:rPr lang="en-GB" dirty="0" err="1">
                <a:solidFill>
                  <a:schemeClr val="bg1"/>
                </a:solidFill>
              </a:rPr>
              <a:t>x.xxx</a:t>
            </a: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rPr>
              <a:t>	STD	</a:t>
            </a:r>
            <a:r>
              <a:rPr kumimoji="0" lang="en-GB" sz="1800" b="0" i="0" u="none" strike="noStrike" cap="none" spc="0" normalizeH="0" baseline="0" dirty="0" err="1">
                <a:ln>
                  <a:noFill/>
                </a:ln>
                <a:solidFill>
                  <a:schemeClr val="bg1"/>
                </a:solidFill>
                <a:effectLst/>
                <a:uFill>
                  <a:solidFill>
                    <a:srgbClr val="000000"/>
                  </a:solidFill>
                </a:uFill>
                <a:latin typeface="+mn-lt"/>
                <a:ea typeface="+mn-ea"/>
                <a:cs typeface="+mn-cs"/>
                <a:sym typeface="Helvetica Neue Light"/>
              </a:rPr>
              <a:t>x.xxx</a:t>
            </a: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p:txBody>
      </p:sp>
      <p:cxnSp>
        <p:nvCxnSpPr>
          <p:cNvPr id="56" name="Straight Arrow Connector 55">
            <a:extLst>
              <a:ext uri="{FF2B5EF4-FFF2-40B4-BE49-F238E27FC236}">
                <a16:creationId xmlns:a16="http://schemas.microsoft.com/office/drawing/2014/main" id="{21DCE661-AEC6-04AA-AA15-6A44079CA924}"/>
              </a:ext>
            </a:extLst>
          </p:cNvPr>
          <p:cNvCxnSpPr>
            <a:cxnSpLocks/>
          </p:cNvCxnSpPr>
          <p:nvPr/>
        </p:nvCxnSpPr>
        <p:spPr>
          <a:xfrm>
            <a:off x="6953155" y="6303529"/>
            <a:ext cx="1208537" cy="51020"/>
          </a:xfrm>
          <a:prstGeom prst="straightConnector1">
            <a:avLst/>
          </a:prstGeom>
          <a:noFill/>
          <a:ln w="38100" cap="flat">
            <a:solidFill>
              <a:schemeClr val="bg1"/>
            </a:solidFill>
            <a:prstDash val="sysDot"/>
            <a:round/>
            <a:tailEnd type="triangle"/>
          </a:ln>
          <a:effectLst/>
          <a:sp3d/>
        </p:spPr>
        <p:style>
          <a:lnRef idx="0">
            <a:scrgbClr r="0" g="0" b="0"/>
          </a:lnRef>
          <a:fillRef idx="0">
            <a:scrgbClr r="0" g="0" b="0"/>
          </a:fillRef>
          <a:effectRef idx="0">
            <a:scrgbClr r="0" g="0" b="0"/>
          </a:effectRef>
          <a:fontRef idx="none"/>
        </p:style>
      </p:cxnSp>
      <p:pic>
        <p:nvPicPr>
          <p:cNvPr id="59" name="Picture 58">
            <a:extLst>
              <a:ext uri="{FF2B5EF4-FFF2-40B4-BE49-F238E27FC236}">
                <a16:creationId xmlns:a16="http://schemas.microsoft.com/office/drawing/2014/main" id="{011BA83D-75DB-CD85-8A0E-928BDE2CB61B}"/>
              </a:ext>
            </a:extLst>
          </p:cNvPr>
          <p:cNvPicPr>
            <a:picLocks noChangeAspect="1"/>
          </p:cNvPicPr>
          <p:nvPr/>
        </p:nvPicPr>
        <p:blipFill>
          <a:blip r:embed="rId10"/>
          <a:stretch>
            <a:fillRect/>
          </a:stretch>
        </p:blipFill>
        <p:spPr>
          <a:xfrm>
            <a:off x="3679898" y="6612859"/>
            <a:ext cx="677754" cy="459124"/>
          </a:xfrm>
          <a:prstGeom prst="rect">
            <a:avLst/>
          </a:prstGeom>
        </p:spPr>
      </p:pic>
      <p:sp>
        <p:nvSpPr>
          <p:cNvPr id="60" name="TextBox 59">
            <a:extLst>
              <a:ext uri="{FF2B5EF4-FFF2-40B4-BE49-F238E27FC236}">
                <a16:creationId xmlns:a16="http://schemas.microsoft.com/office/drawing/2014/main" id="{679721F9-73F2-CF84-B629-9AC66E735455}"/>
              </a:ext>
            </a:extLst>
          </p:cNvPr>
          <p:cNvSpPr txBox="1"/>
          <p:nvPr/>
        </p:nvSpPr>
        <p:spPr>
          <a:xfrm>
            <a:off x="4246101" y="6598256"/>
            <a:ext cx="3683295"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lumMod val="85000"/>
                  </a:schemeClr>
                </a:solidFill>
              </a:rPr>
              <a:t>Response Curve </a:t>
            </a:r>
            <a:r>
              <a:rPr kumimoji="0" lang="en-GB" sz="1800" b="0" i="0" u="none" strike="noStrike" cap="none" spc="0" normalizeH="0" baseline="0" dirty="0">
                <a:ln>
                  <a:noFill/>
                </a:ln>
                <a:solidFill>
                  <a:schemeClr val="bg1">
                    <a:lumMod val="85000"/>
                  </a:schemeClr>
                </a:solidFill>
                <a:effectLst/>
                <a:uFill>
                  <a:solidFill>
                    <a:srgbClr val="000000"/>
                  </a:solidFill>
                </a:uFill>
                <a:latin typeface="+mn-lt"/>
                <a:ea typeface="+mn-ea"/>
                <a:cs typeface="+mn-cs"/>
                <a:sym typeface="Helvetica Neue Light"/>
              </a:rPr>
              <a:t>Inspection</a:t>
            </a:r>
            <a:endParaRPr kumimoji="0" lang="en-CH" sz="1800" b="0" i="0" u="none" strike="noStrike" cap="none" spc="0" normalizeH="0" baseline="0" dirty="0">
              <a:ln>
                <a:noFill/>
              </a:ln>
              <a:solidFill>
                <a:schemeClr val="bg1">
                  <a:lumMod val="85000"/>
                </a:schemeClr>
              </a:solidFill>
              <a:effectLst/>
              <a:uFill>
                <a:solidFill>
                  <a:srgbClr val="000000"/>
                </a:solidFill>
              </a:uFill>
              <a:latin typeface="+mn-lt"/>
              <a:ea typeface="+mn-ea"/>
              <a:cs typeface="+mn-cs"/>
              <a:sym typeface="Helvetica Neue Light"/>
            </a:endParaRPr>
          </a:p>
        </p:txBody>
      </p:sp>
      <p:cxnSp>
        <p:nvCxnSpPr>
          <p:cNvPr id="61" name="Straight Arrow Connector 60">
            <a:extLst>
              <a:ext uri="{FF2B5EF4-FFF2-40B4-BE49-F238E27FC236}">
                <a16:creationId xmlns:a16="http://schemas.microsoft.com/office/drawing/2014/main" id="{474DE830-1C94-D26F-4237-C757C2F5ED05}"/>
              </a:ext>
            </a:extLst>
          </p:cNvPr>
          <p:cNvCxnSpPr>
            <a:cxnSpLocks/>
          </p:cNvCxnSpPr>
          <p:nvPr/>
        </p:nvCxnSpPr>
        <p:spPr>
          <a:xfrm>
            <a:off x="7182231" y="6799453"/>
            <a:ext cx="1061217" cy="479157"/>
          </a:xfrm>
          <a:prstGeom prst="straightConnector1">
            <a:avLst/>
          </a:prstGeom>
          <a:noFill/>
          <a:ln w="38100" cap="flat">
            <a:solidFill>
              <a:schemeClr val="bg1"/>
            </a:solidFill>
            <a:prstDash val="sysDot"/>
            <a:round/>
            <a:tailEnd type="triangle"/>
          </a:ln>
          <a:effectLst/>
          <a:sp3d/>
        </p:spPr>
        <p:style>
          <a:lnRef idx="0">
            <a:scrgbClr r="0" g="0" b="0"/>
          </a:lnRef>
          <a:fillRef idx="0">
            <a:scrgbClr r="0" g="0" b="0"/>
          </a:fillRef>
          <a:effectRef idx="0">
            <a:scrgbClr r="0" g="0" b="0"/>
          </a:effectRef>
          <a:fontRef idx="none"/>
        </p:style>
      </p:cxnSp>
      <p:pic>
        <p:nvPicPr>
          <p:cNvPr id="63" name="Picture 62">
            <a:extLst>
              <a:ext uri="{FF2B5EF4-FFF2-40B4-BE49-F238E27FC236}">
                <a16:creationId xmlns:a16="http://schemas.microsoft.com/office/drawing/2014/main" id="{781EC2A9-99FF-998F-21AC-82B001E38012}"/>
              </a:ext>
            </a:extLst>
          </p:cNvPr>
          <p:cNvPicPr>
            <a:picLocks noChangeAspect="1"/>
          </p:cNvPicPr>
          <p:nvPr/>
        </p:nvPicPr>
        <p:blipFill>
          <a:blip r:embed="rId14"/>
          <a:stretch>
            <a:fillRect/>
          </a:stretch>
        </p:blipFill>
        <p:spPr>
          <a:xfrm>
            <a:off x="7182231" y="9543697"/>
            <a:ext cx="2254556" cy="2196428"/>
          </a:xfrm>
          <a:prstGeom prst="rect">
            <a:avLst/>
          </a:prstGeom>
          <a:ln>
            <a:noFill/>
          </a:ln>
          <a:effectLst>
            <a:outerShdw blurRad="190500" algn="tl" rotWithShape="0">
              <a:srgbClr val="000000">
                <a:alpha val="70000"/>
              </a:srgbClr>
            </a:outerShdw>
          </a:effectLst>
        </p:spPr>
      </p:pic>
      <p:pic>
        <p:nvPicPr>
          <p:cNvPr id="66" name="Picture 65">
            <a:extLst>
              <a:ext uri="{FF2B5EF4-FFF2-40B4-BE49-F238E27FC236}">
                <a16:creationId xmlns:a16="http://schemas.microsoft.com/office/drawing/2014/main" id="{2BC6EE06-60A8-92BC-2C87-8276E347E616}"/>
              </a:ext>
            </a:extLst>
          </p:cNvPr>
          <p:cNvPicPr>
            <a:picLocks noChangeAspect="1"/>
          </p:cNvPicPr>
          <p:nvPr/>
        </p:nvPicPr>
        <p:blipFill>
          <a:blip r:embed="rId10"/>
          <a:stretch>
            <a:fillRect/>
          </a:stretch>
        </p:blipFill>
        <p:spPr>
          <a:xfrm>
            <a:off x="3687606" y="7111839"/>
            <a:ext cx="677754" cy="459124"/>
          </a:xfrm>
          <a:prstGeom prst="rect">
            <a:avLst/>
          </a:prstGeom>
        </p:spPr>
      </p:pic>
      <p:sp>
        <p:nvSpPr>
          <p:cNvPr id="67" name="TextBox 66">
            <a:extLst>
              <a:ext uri="{FF2B5EF4-FFF2-40B4-BE49-F238E27FC236}">
                <a16:creationId xmlns:a16="http://schemas.microsoft.com/office/drawing/2014/main" id="{500D03E7-8CF6-744E-A98A-9DDA1AED6730}"/>
              </a:ext>
            </a:extLst>
          </p:cNvPr>
          <p:cNvSpPr txBox="1"/>
          <p:nvPr/>
        </p:nvSpPr>
        <p:spPr>
          <a:xfrm>
            <a:off x="4253809" y="7097236"/>
            <a:ext cx="3683295"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lumMod val="85000"/>
                  </a:schemeClr>
                </a:solidFill>
              </a:rPr>
              <a:t>Response Plane </a:t>
            </a:r>
            <a:r>
              <a:rPr kumimoji="0" lang="en-GB" sz="1800" b="0" i="0" u="none" strike="noStrike" cap="none" spc="0" normalizeH="0" baseline="0" dirty="0">
                <a:ln>
                  <a:noFill/>
                </a:ln>
                <a:solidFill>
                  <a:schemeClr val="bg1">
                    <a:lumMod val="85000"/>
                  </a:schemeClr>
                </a:solidFill>
                <a:effectLst/>
                <a:uFill>
                  <a:solidFill>
                    <a:srgbClr val="000000"/>
                  </a:solidFill>
                </a:uFill>
                <a:latin typeface="+mn-lt"/>
                <a:ea typeface="+mn-ea"/>
                <a:cs typeface="+mn-cs"/>
                <a:sym typeface="Helvetica Neue Light"/>
              </a:rPr>
              <a:t>Inspection</a:t>
            </a:r>
            <a:endParaRPr kumimoji="0" lang="en-CH" sz="1800" b="0" i="0" u="none" strike="noStrike" cap="none" spc="0" normalizeH="0" baseline="0" dirty="0">
              <a:ln>
                <a:noFill/>
              </a:ln>
              <a:solidFill>
                <a:schemeClr val="bg1">
                  <a:lumMod val="85000"/>
                </a:schemeClr>
              </a:solidFill>
              <a:effectLst/>
              <a:uFill>
                <a:solidFill>
                  <a:srgbClr val="000000"/>
                </a:solidFill>
              </a:uFill>
              <a:latin typeface="+mn-lt"/>
              <a:ea typeface="+mn-ea"/>
              <a:cs typeface="+mn-cs"/>
              <a:sym typeface="Helvetica Neue Light"/>
            </a:endParaRPr>
          </a:p>
        </p:txBody>
      </p:sp>
      <p:cxnSp>
        <p:nvCxnSpPr>
          <p:cNvPr id="68" name="Straight Arrow Connector 67">
            <a:extLst>
              <a:ext uri="{FF2B5EF4-FFF2-40B4-BE49-F238E27FC236}">
                <a16:creationId xmlns:a16="http://schemas.microsoft.com/office/drawing/2014/main" id="{AA8952C4-8C32-45ED-CA88-F890C8581D01}"/>
              </a:ext>
            </a:extLst>
          </p:cNvPr>
          <p:cNvCxnSpPr>
            <a:cxnSpLocks/>
          </p:cNvCxnSpPr>
          <p:nvPr/>
        </p:nvCxnSpPr>
        <p:spPr>
          <a:xfrm>
            <a:off x="6087748" y="7596216"/>
            <a:ext cx="1298572" cy="1771304"/>
          </a:xfrm>
          <a:prstGeom prst="straightConnector1">
            <a:avLst/>
          </a:prstGeom>
          <a:noFill/>
          <a:ln w="38100" cap="flat">
            <a:solidFill>
              <a:schemeClr val="bg1"/>
            </a:solidFill>
            <a:prstDash val="sysDot"/>
            <a:round/>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487556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953AA-ECA1-0654-A57B-F3837D672C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3F0B0E-5588-CF01-EA29-EEEF41ED9867}"/>
              </a:ext>
            </a:extLst>
          </p:cNvPr>
          <p:cNvSpPr>
            <a:spLocks noGrp="1"/>
          </p:cNvSpPr>
          <p:nvPr>
            <p:ph type="title"/>
          </p:nvPr>
        </p:nvSpPr>
        <p:spPr/>
        <p:txBody>
          <a:bodyPr/>
          <a:lstStyle/>
          <a:p>
            <a:r>
              <a:rPr lang="en-GB" dirty="0"/>
              <a:t>Uncertainty Quantification</a:t>
            </a:r>
            <a:endParaRPr lang="en-CH" dirty="0"/>
          </a:p>
        </p:txBody>
      </p:sp>
      <p:pic>
        <p:nvPicPr>
          <p:cNvPr id="5" name="Picture 4">
            <a:extLst>
              <a:ext uri="{FF2B5EF4-FFF2-40B4-BE49-F238E27FC236}">
                <a16:creationId xmlns:a16="http://schemas.microsoft.com/office/drawing/2014/main" id="{4516B7E6-C854-DA4E-CA02-C669894EB3CD}"/>
              </a:ext>
            </a:extLst>
          </p:cNvPr>
          <p:cNvPicPr>
            <a:picLocks noChangeAspect="1"/>
          </p:cNvPicPr>
          <p:nvPr/>
        </p:nvPicPr>
        <p:blipFill>
          <a:blip r:embed="rId2"/>
          <a:stretch>
            <a:fillRect/>
          </a:stretch>
        </p:blipFill>
        <p:spPr>
          <a:xfrm>
            <a:off x="25238839" y="7217097"/>
            <a:ext cx="4069747" cy="4888003"/>
          </a:xfrm>
          <a:prstGeom prst="rect">
            <a:avLst/>
          </a:prstGeom>
        </p:spPr>
      </p:pic>
      <p:sp>
        <p:nvSpPr>
          <p:cNvPr id="4" name="Compliance Evaluations of Inductive WPT, Okinawa, 2024">
            <a:extLst>
              <a:ext uri="{FF2B5EF4-FFF2-40B4-BE49-F238E27FC236}">
                <a16:creationId xmlns:a16="http://schemas.microsoft.com/office/drawing/2014/main" id="{A5FC6B15-46D4-5E15-35BA-79BDAFB26091}"/>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grpSp>
        <p:nvGrpSpPr>
          <p:cNvPr id="10" name="Group 9">
            <a:extLst>
              <a:ext uri="{FF2B5EF4-FFF2-40B4-BE49-F238E27FC236}">
                <a16:creationId xmlns:a16="http://schemas.microsoft.com/office/drawing/2014/main" id="{9EDE1144-261E-F45A-9AB8-D0AA56E98074}"/>
              </a:ext>
            </a:extLst>
          </p:cNvPr>
          <p:cNvGrpSpPr/>
          <p:nvPr/>
        </p:nvGrpSpPr>
        <p:grpSpPr>
          <a:xfrm>
            <a:off x="3532883" y="2446784"/>
            <a:ext cx="18387316" cy="9787295"/>
            <a:chOff x="713483" y="2441034"/>
            <a:chExt cx="18387316" cy="9787295"/>
          </a:xfrm>
        </p:grpSpPr>
        <p:sp>
          <p:nvSpPr>
            <p:cNvPr id="11" name="Rectangle 10">
              <a:extLst>
                <a:ext uri="{FF2B5EF4-FFF2-40B4-BE49-F238E27FC236}">
                  <a16:creationId xmlns:a16="http://schemas.microsoft.com/office/drawing/2014/main" id="{95E94526-814C-F86E-1E92-0B3E7A783B34}"/>
                </a:ext>
              </a:extLst>
            </p:cNvPr>
            <p:cNvSpPr/>
            <p:nvPr/>
          </p:nvSpPr>
          <p:spPr>
            <a:xfrm>
              <a:off x="713484" y="2441034"/>
              <a:ext cx="18387315" cy="9787295"/>
            </a:xfrm>
            <a:prstGeom prst="rect">
              <a:avLst/>
            </a:prstGeom>
            <a:solidFill>
              <a:srgbClr val="1A1B25"/>
            </a:solidFill>
            <a:ln w="76200" cap="flat">
              <a:solidFill>
                <a:srgbClr val="39206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sz="3200"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Number of Samples:                      seed: </a:t>
              </a: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Inputs:					</a:t>
              </a: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	parameter 1			mean: 	std: </a:t>
              </a:r>
            </a:p>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rPr>
                <a:t>	parameter 2			min: 	max: 		</a:t>
              </a: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	…	</a:t>
              </a: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CH"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p:txBody>
        </p:sp>
        <p:sp>
          <p:nvSpPr>
            <p:cNvPr id="12" name="Rectangle: Rounded Corners 11">
              <a:extLst>
                <a:ext uri="{FF2B5EF4-FFF2-40B4-BE49-F238E27FC236}">
                  <a16:creationId xmlns:a16="http://schemas.microsoft.com/office/drawing/2014/main" id="{B7FED92E-B89E-6F77-A885-866473BF1D03}"/>
                </a:ext>
              </a:extLst>
            </p:cNvPr>
            <p:cNvSpPr/>
            <p:nvPr/>
          </p:nvSpPr>
          <p:spPr>
            <a:xfrm>
              <a:off x="713483" y="2441407"/>
              <a:ext cx="18387315" cy="646986"/>
            </a:xfrm>
            <a:prstGeom prst="roundRect">
              <a:avLst/>
            </a:prstGeom>
            <a:solidFill>
              <a:srgbClr val="981F29"/>
            </a:solidFill>
            <a:ln w="38100" cap="flat">
              <a:solidFill>
                <a:srgbClr val="BB253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ctr" defTabSz="1409700" rtl="0" fontAlgn="auto" latinLnBrk="0" hangingPunct="0">
                <a:lnSpc>
                  <a:spcPct val="100000"/>
                </a:lnSpc>
                <a:spcBef>
                  <a:spcPts val="0"/>
                </a:spcBef>
                <a:spcAft>
                  <a:spcPts val="0"/>
                </a:spcAft>
                <a:buClrTx/>
                <a:buSzTx/>
                <a:buFontTx/>
                <a:buNone/>
                <a:tabLst/>
              </a:pPr>
              <a:r>
                <a:rPr lang="en-GB" sz="2800" b="1" dirty="0">
                  <a:solidFill>
                    <a:schemeClr val="bg1"/>
                  </a:solidFill>
                </a:rPr>
                <a:t>MetaModeling UX  -  Uncertainty Quantification</a:t>
              </a:r>
              <a:endParaRPr kumimoji="0" lang="en-CH" sz="2800" b="1"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p:txBody>
        </p:sp>
      </p:grpSp>
      <p:pic>
        <p:nvPicPr>
          <p:cNvPr id="14" name="Content Placeholder 4">
            <a:extLst>
              <a:ext uri="{FF2B5EF4-FFF2-40B4-BE49-F238E27FC236}">
                <a16:creationId xmlns:a16="http://schemas.microsoft.com/office/drawing/2014/main" id="{23F00C22-248D-70A3-1C99-16BD1E545070}"/>
              </a:ext>
            </a:extLst>
          </p:cNvPr>
          <p:cNvPicPr>
            <a:picLocks noChangeAspect="1"/>
          </p:cNvPicPr>
          <p:nvPr/>
        </p:nvPicPr>
        <p:blipFill>
          <a:blip r:embed="rId3"/>
          <a:stretch>
            <a:fillRect/>
          </a:stretch>
        </p:blipFill>
        <p:spPr>
          <a:xfrm>
            <a:off x="25184777" y="426724"/>
            <a:ext cx="4177872" cy="50798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pic>
        <p:nvPicPr>
          <p:cNvPr id="15" name="Picture 14">
            <a:extLst>
              <a:ext uri="{FF2B5EF4-FFF2-40B4-BE49-F238E27FC236}">
                <a16:creationId xmlns:a16="http://schemas.microsoft.com/office/drawing/2014/main" id="{27614003-2DFD-2CB4-9329-0A9BFBA769D7}"/>
              </a:ext>
            </a:extLst>
          </p:cNvPr>
          <p:cNvPicPr>
            <a:picLocks noChangeAspect="1"/>
          </p:cNvPicPr>
          <p:nvPr/>
        </p:nvPicPr>
        <p:blipFill>
          <a:blip r:embed="rId4"/>
          <a:stretch>
            <a:fillRect/>
          </a:stretch>
        </p:blipFill>
        <p:spPr>
          <a:xfrm>
            <a:off x="3534508" y="11532798"/>
            <a:ext cx="1221532" cy="591915"/>
          </a:xfrm>
          <a:prstGeom prst="rect">
            <a:avLst/>
          </a:prstGeom>
        </p:spPr>
      </p:pic>
      <p:pic>
        <p:nvPicPr>
          <p:cNvPr id="17" name="Picture 16">
            <a:extLst>
              <a:ext uri="{FF2B5EF4-FFF2-40B4-BE49-F238E27FC236}">
                <a16:creationId xmlns:a16="http://schemas.microsoft.com/office/drawing/2014/main" id="{09F93CC1-8DA3-B821-B0E0-D34EC9051EC7}"/>
              </a:ext>
            </a:extLst>
          </p:cNvPr>
          <p:cNvPicPr>
            <a:picLocks noChangeAspect="1"/>
          </p:cNvPicPr>
          <p:nvPr/>
        </p:nvPicPr>
        <p:blipFill>
          <a:blip r:embed="rId5"/>
          <a:stretch>
            <a:fillRect/>
          </a:stretch>
        </p:blipFill>
        <p:spPr>
          <a:xfrm>
            <a:off x="21300987" y="11602485"/>
            <a:ext cx="619211" cy="533474"/>
          </a:xfrm>
          <a:prstGeom prst="rect">
            <a:avLst/>
          </a:prstGeom>
        </p:spPr>
      </p:pic>
      <p:pic>
        <p:nvPicPr>
          <p:cNvPr id="28" name="Picture 27">
            <a:extLst>
              <a:ext uri="{FF2B5EF4-FFF2-40B4-BE49-F238E27FC236}">
                <a16:creationId xmlns:a16="http://schemas.microsoft.com/office/drawing/2014/main" id="{D9C53D94-D78C-B272-1902-837076419BC4}"/>
              </a:ext>
            </a:extLst>
          </p:cNvPr>
          <p:cNvPicPr>
            <a:picLocks noChangeAspect="1"/>
          </p:cNvPicPr>
          <p:nvPr/>
        </p:nvPicPr>
        <p:blipFill>
          <a:blip r:embed="rId6"/>
          <a:stretch>
            <a:fillRect/>
          </a:stretch>
        </p:blipFill>
        <p:spPr>
          <a:xfrm>
            <a:off x="8220485" y="6172923"/>
            <a:ext cx="762064" cy="515980"/>
          </a:xfrm>
          <a:prstGeom prst="rect">
            <a:avLst/>
          </a:prstGeom>
        </p:spPr>
      </p:pic>
      <p:pic>
        <p:nvPicPr>
          <p:cNvPr id="6" name="Picture 5">
            <a:extLst>
              <a:ext uri="{FF2B5EF4-FFF2-40B4-BE49-F238E27FC236}">
                <a16:creationId xmlns:a16="http://schemas.microsoft.com/office/drawing/2014/main" id="{AF413BFF-BA8A-FC48-6542-7F52D5CB6B5B}"/>
              </a:ext>
            </a:extLst>
          </p:cNvPr>
          <p:cNvPicPr>
            <a:picLocks noChangeAspect="1"/>
          </p:cNvPicPr>
          <p:nvPr/>
        </p:nvPicPr>
        <p:blipFill>
          <a:blip r:embed="rId7"/>
          <a:stretch>
            <a:fillRect/>
          </a:stretch>
        </p:blipFill>
        <p:spPr>
          <a:xfrm>
            <a:off x="25090395" y="7142088"/>
            <a:ext cx="4274761" cy="5139891"/>
          </a:xfrm>
          <a:prstGeom prst="rect">
            <a:avLst/>
          </a:prstGeom>
        </p:spPr>
      </p:pic>
      <p:pic>
        <p:nvPicPr>
          <p:cNvPr id="7" name="Picture 6">
            <a:extLst>
              <a:ext uri="{FF2B5EF4-FFF2-40B4-BE49-F238E27FC236}">
                <a16:creationId xmlns:a16="http://schemas.microsoft.com/office/drawing/2014/main" id="{3554F276-E405-9499-8C50-E4824B8B264A}"/>
              </a:ext>
            </a:extLst>
          </p:cNvPr>
          <p:cNvPicPr>
            <a:picLocks noChangeAspect="1"/>
          </p:cNvPicPr>
          <p:nvPr/>
        </p:nvPicPr>
        <p:blipFill>
          <a:blip r:embed="rId8"/>
          <a:stretch>
            <a:fillRect/>
          </a:stretch>
        </p:blipFill>
        <p:spPr>
          <a:xfrm>
            <a:off x="7618736" y="4017556"/>
            <a:ext cx="352474" cy="409632"/>
          </a:xfrm>
          <a:prstGeom prst="rect">
            <a:avLst/>
          </a:prstGeom>
        </p:spPr>
      </p:pic>
      <p:pic>
        <p:nvPicPr>
          <p:cNvPr id="9" name="Picture 8">
            <a:extLst>
              <a:ext uri="{FF2B5EF4-FFF2-40B4-BE49-F238E27FC236}">
                <a16:creationId xmlns:a16="http://schemas.microsoft.com/office/drawing/2014/main" id="{C6E497C1-5C96-FC3A-140D-69A547D5B535}"/>
              </a:ext>
            </a:extLst>
          </p:cNvPr>
          <p:cNvPicPr>
            <a:picLocks noChangeAspect="1"/>
          </p:cNvPicPr>
          <p:nvPr/>
        </p:nvPicPr>
        <p:blipFill>
          <a:blip r:embed="rId9"/>
          <a:stretch>
            <a:fillRect/>
          </a:stretch>
        </p:blipFill>
        <p:spPr>
          <a:xfrm>
            <a:off x="6467640" y="4839842"/>
            <a:ext cx="1752845" cy="419158"/>
          </a:xfrm>
          <a:prstGeom prst="rect">
            <a:avLst/>
          </a:prstGeom>
        </p:spPr>
      </p:pic>
      <p:pic>
        <p:nvPicPr>
          <p:cNvPr id="13" name="Picture 12">
            <a:extLst>
              <a:ext uri="{FF2B5EF4-FFF2-40B4-BE49-F238E27FC236}">
                <a16:creationId xmlns:a16="http://schemas.microsoft.com/office/drawing/2014/main" id="{61BC0B7D-93C5-6A60-14A9-4315B882E182}"/>
              </a:ext>
            </a:extLst>
          </p:cNvPr>
          <p:cNvPicPr>
            <a:picLocks noChangeAspect="1"/>
          </p:cNvPicPr>
          <p:nvPr/>
        </p:nvPicPr>
        <p:blipFill>
          <a:blip r:embed="rId8"/>
          <a:stretch>
            <a:fillRect/>
          </a:stretch>
        </p:blipFill>
        <p:spPr>
          <a:xfrm>
            <a:off x="9911647" y="4851238"/>
            <a:ext cx="352474" cy="409632"/>
          </a:xfrm>
          <a:prstGeom prst="rect">
            <a:avLst/>
          </a:prstGeom>
        </p:spPr>
      </p:pic>
      <p:pic>
        <p:nvPicPr>
          <p:cNvPr id="18" name="Picture 17">
            <a:extLst>
              <a:ext uri="{FF2B5EF4-FFF2-40B4-BE49-F238E27FC236}">
                <a16:creationId xmlns:a16="http://schemas.microsoft.com/office/drawing/2014/main" id="{71EA85FD-76DD-650A-585E-B0C11F7CA1A8}"/>
              </a:ext>
            </a:extLst>
          </p:cNvPr>
          <p:cNvPicPr>
            <a:picLocks noChangeAspect="1"/>
          </p:cNvPicPr>
          <p:nvPr/>
        </p:nvPicPr>
        <p:blipFill>
          <a:blip r:embed="rId10"/>
          <a:stretch>
            <a:fillRect/>
          </a:stretch>
        </p:blipFill>
        <p:spPr>
          <a:xfrm>
            <a:off x="6480340" y="5178964"/>
            <a:ext cx="1314633" cy="362001"/>
          </a:xfrm>
          <a:prstGeom prst="rect">
            <a:avLst/>
          </a:prstGeom>
        </p:spPr>
      </p:pic>
      <p:pic>
        <p:nvPicPr>
          <p:cNvPr id="29" name="Picture 28">
            <a:extLst>
              <a:ext uri="{FF2B5EF4-FFF2-40B4-BE49-F238E27FC236}">
                <a16:creationId xmlns:a16="http://schemas.microsoft.com/office/drawing/2014/main" id="{5AD156E9-9C21-94BE-C9BE-B2DDD4EB24D1}"/>
              </a:ext>
            </a:extLst>
          </p:cNvPr>
          <p:cNvPicPr>
            <a:picLocks noChangeAspect="1"/>
          </p:cNvPicPr>
          <p:nvPr/>
        </p:nvPicPr>
        <p:blipFill>
          <a:blip r:embed="rId11"/>
          <a:stretch>
            <a:fillRect/>
          </a:stretch>
        </p:blipFill>
        <p:spPr>
          <a:xfrm>
            <a:off x="9927404" y="5179528"/>
            <a:ext cx="228632" cy="409632"/>
          </a:xfrm>
          <a:prstGeom prst="rect">
            <a:avLst/>
          </a:prstGeom>
        </p:spPr>
      </p:pic>
      <p:pic>
        <p:nvPicPr>
          <p:cNvPr id="32" name="Picture 31">
            <a:extLst>
              <a:ext uri="{FF2B5EF4-FFF2-40B4-BE49-F238E27FC236}">
                <a16:creationId xmlns:a16="http://schemas.microsoft.com/office/drawing/2014/main" id="{DF11208E-3B6C-2456-CB7F-32FC90459CEB}"/>
              </a:ext>
            </a:extLst>
          </p:cNvPr>
          <p:cNvPicPr>
            <a:picLocks noChangeAspect="1"/>
          </p:cNvPicPr>
          <p:nvPr/>
        </p:nvPicPr>
        <p:blipFill>
          <a:blip r:embed="rId12"/>
          <a:stretch>
            <a:fillRect/>
          </a:stretch>
        </p:blipFill>
        <p:spPr>
          <a:xfrm>
            <a:off x="11191462" y="4866687"/>
            <a:ext cx="228632" cy="457263"/>
          </a:xfrm>
          <a:prstGeom prst="rect">
            <a:avLst/>
          </a:prstGeom>
        </p:spPr>
      </p:pic>
      <p:pic>
        <p:nvPicPr>
          <p:cNvPr id="31" name="Picture 30">
            <a:extLst>
              <a:ext uri="{FF2B5EF4-FFF2-40B4-BE49-F238E27FC236}">
                <a16:creationId xmlns:a16="http://schemas.microsoft.com/office/drawing/2014/main" id="{0C52F993-A70F-1007-833D-96FE0E7C358D}"/>
              </a:ext>
            </a:extLst>
          </p:cNvPr>
          <p:cNvPicPr>
            <a:picLocks noChangeAspect="1"/>
          </p:cNvPicPr>
          <p:nvPr/>
        </p:nvPicPr>
        <p:blipFill>
          <a:blip r:embed="rId12"/>
          <a:stretch>
            <a:fillRect/>
          </a:stretch>
        </p:blipFill>
        <p:spPr>
          <a:xfrm>
            <a:off x="11191462" y="5173509"/>
            <a:ext cx="228632" cy="457263"/>
          </a:xfrm>
          <a:prstGeom prst="rect">
            <a:avLst/>
          </a:prstGeom>
        </p:spPr>
      </p:pic>
      <p:grpSp>
        <p:nvGrpSpPr>
          <p:cNvPr id="42" name="Group 41">
            <a:extLst>
              <a:ext uri="{FF2B5EF4-FFF2-40B4-BE49-F238E27FC236}">
                <a16:creationId xmlns:a16="http://schemas.microsoft.com/office/drawing/2014/main" id="{DC532DD5-B4A9-4805-A9FB-44D519B1AA5B}"/>
              </a:ext>
            </a:extLst>
          </p:cNvPr>
          <p:cNvGrpSpPr/>
          <p:nvPr/>
        </p:nvGrpSpPr>
        <p:grpSpPr>
          <a:xfrm>
            <a:off x="5685890" y="4017557"/>
            <a:ext cx="1017618" cy="409632"/>
            <a:chOff x="7621321" y="4098668"/>
            <a:chExt cx="1017618" cy="409632"/>
          </a:xfrm>
        </p:grpSpPr>
        <p:pic>
          <p:nvPicPr>
            <p:cNvPr id="36" name="Picture 35">
              <a:extLst>
                <a:ext uri="{FF2B5EF4-FFF2-40B4-BE49-F238E27FC236}">
                  <a16:creationId xmlns:a16="http://schemas.microsoft.com/office/drawing/2014/main" id="{2CF8FC0B-BAE0-9E6F-E984-B66632BEFAAD}"/>
                </a:ext>
              </a:extLst>
            </p:cNvPr>
            <p:cNvPicPr>
              <a:picLocks noChangeAspect="1"/>
            </p:cNvPicPr>
            <p:nvPr/>
          </p:nvPicPr>
          <p:blipFill>
            <a:blip r:embed="rId8"/>
            <a:stretch>
              <a:fillRect/>
            </a:stretch>
          </p:blipFill>
          <p:spPr>
            <a:xfrm>
              <a:off x="7621321" y="4098668"/>
              <a:ext cx="1017618" cy="409632"/>
            </a:xfrm>
            <a:prstGeom prst="rect">
              <a:avLst/>
            </a:prstGeom>
          </p:spPr>
        </p:pic>
        <p:pic>
          <p:nvPicPr>
            <p:cNvPr id="37" name="Picture 36">
              <a:extLst>
                <a:ext uri="{FF2B5EF4-FFF2-40B4-BE49-F238E27FC236}">
                  <a16:creationId xmlns:a16="http://schemas.microsoft.com/office/drawing/2014/main" id="{71DC1FDC-1D1D-83B4-0B3D-DA073F105D91}"/>
                </a:ext>
              </a:extLst>
            </p:cNvPr>
            <p:cNvPicPr>
              <a:picLocks noChangeAspect="1"/>
            </p:cNvPicPr>
            <p:nvPr/>
          </p:nvPicPr>
          <p:blipFill>
            <a:blip r:embed="rId13"/>
            <a:stretch>
              <a:fillRect/>
            </a:stretch>
          </p:blipFill>
          <p:spPr>
            <a:xfrm>
              <a:off x="7856842" y="4167133"/>
              <a:ext cx="746340" cy="272701"/>
            </a:xfrm>
            <a:prstGeom prst="rect">
              <a:avLst/>
            </a:prstGeom>
          </p:spPr>
        </p:pic>
      </p:grpSp>
      <p:pic>
        <p:nvPicPr>
          <p:cNvPr id="45" name="Picture 44">
            <a:extLst>
              <a:ext uri="{FF2B5EF4-FFF2-40B4-BE49-F238E27FC236}">
                <a16:creationId xmlns:a16="http://schemas.microsoft.com/office/drawing/2014/main" id="{0C346DCD-5B0B-0882-353B-5245476E9E6D}"/>
              </a:ext>
            </a:extLst>
          </p:cNvPr>
          <p:cNvPicPr>
            <a:picLocks noChangeAspect="1"/>
          </p:cNvPicPr>
          <p:nvPr/>
        </p:nvPicPr>
        <p:blipFill>
          <a:blip r:embed="rId14">
            <a:extLst>
              <a:ext uri="{28A0092B-C50C-407E-A947-70E740481C1C}">
                <a14:useLocalDpi xmlns:a14="http://schemas.microsoft.com/office/drawing/2010/main" val="0"/>
              </a:ext>
            </a:extLst>
          </a:blip>
          <a:srcRect r="68033"/>
          <a:stretch/>
        </p:blipFill>
        <p:spPr>
          <a:xfrm>
            <a:off x="4068304" y="7208717"/>
            <a:ext cx="11372738" cy="2213052"/>
          </a:xfrm>
          <a:prstGeom prst="rect">
            <a:avLst/>
          </a:prstGeom>
        </p:spPr>
      </p:pic>
      <p:grpSp>
        <p:nvGrpSpPr>
          <p:cNvPr id="3" name="Group 2">
            <a:extLst>
              <a:ext uri="{FF2B5EF4-FFF2-40B4-BE49-F238E27FC236}">
                <a16:creationId xmlns:a16="http://schemas.microsoft.com/office/drawing/2014/main" id="{0EAA3421-9253-5D51-0235-EC376C8E649F}"/>
              </a:ext>
            </a:extLst>
          </p:cNvPr>
          <p:cNvGrpSpPr/>
          <p:nvPr/>
        </p:nvGrpSpPr>
        <p:grpSpPr>
          <a:xfrm>
            <a:off x="3644565" y="3306283"/>
            <a:ext cx="3683295" cy="541181"/>
            <a:chOff x="3644565" y="3306283"/>
            <a:chExt cx="3683295" cy="541181"/>
          </a:xfrm>
        </p:grpSpPr>
        <p:sp>
          <p:nvSpPr>
            <p:cNvPr id="8" name="TextBox 7">
              <a:extLst>
                <a:ext uri="{FF2B5EF4-FFF2-40B4-BE49-F238E27FC236}">
                  <a16:creationId xmlns:a16="http://schemas.microsoft.com/office/drawing/2014/main" id="{A2F5BAE6-3F8A-234C-C926-BE4DFE164AE4}"/>
                </a:ext>
              </a:extLst>
            </p:cNvPr>
            <p:cNvSpPr txBox="1"/>
            <p:nvPr/>
          </p:nvSpPr>
          <p:spPr>
            <a:xfrm>
              <a:off x="3644565" y="3416577"/>
              <a:ext cx="3683295"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Function Selector</a:t>
              </a:r>
              <a:r>
                <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rPr>
                <a:t>: </a:t>
              </a:r>
              <a:endParaRPr kumimoji="0" lang="en-CH"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p:txBody>
        </p:sp>
        <p:pic>
          <p:nvPicPr>
            <p:cNvPr id="16" name="Picture 15">
              <a:extLst>
                <a:ext uri="{FF2B5EF4-FFF2-40B4-BE49-F238E27FC236}">
                  <a16:creationId xmlns:a16="http://schemas.microsoft.com/office/drawing/2014/main" id="{21B432C0-DE67-1242-C835-0CC2FCB2979D}"/>
                </a:ext>
              </a:extLst>
            </p:cNvPr>
            <p:cNvPicPr>
              <a:picLocks noChangeAspect="1"/>
            </p:cNvPicPr>
            <p:nvPr/>
          </p:nvPicPr>
          <p:blipFill>
            <a:blip r:embed="rId15"/>
            <a:stretch>
              <a:fillRect/>
            </a:stretch>
          </p:blipFill>
          <p:spPr>
            <a:xfrm>
              <a:off x="5724092" y="3306283"/>
              <a:ext cx="570489" cy="534833"/>
            </a:xfrm>
            <a:prstGeom prst="rect">
              <a:avLst/>
            </a:prstGeom>
          </p:spPr>
        </p:pic>
      </p:grpSp>
      <p:cxnSp>
        <p:nvCxnSpPr>
          <p:cNvPr id="19" name="Straight Arrow Connector 18">
            <a:extLst>
              <a:ext uri="{FF2B5EF4-FFF2-40B4-BE49-F238E27FC236}">
                <a16:creationId xmlns:a16="http://schemas.microsoft.com/office/drawing/2014/main" id="{87777237-1139-4B3C-E494-A51EA71E4278}"/>
              </a:ext>
            </a:extLst>
          </p:cNvPr>
          <p:cNvCxnSpPr>
            <a:cxnSpLocks/>
          </p:cNvCxnSpPr>
          <p:nvPr/>
        </p:nvCxnSpPr>
        <p:spPr>
          <a:xfrm flipH="1" flipV="1">
            <a:off x="6392710" y="3650371"/>
            <a:ext cx="2589839" cy="11211"/>
          </a:xfrm>
          <a:prstGeom prst="straightConnector1">
            <a:avLst/>
          </a:prstGeom>
          <a:noFill/>
          <a:ln w="38100" cap="flat">
            <a:solidFill>
              <a:schemeClr val="bg1"/>
            </a:solidFill>
            <a:prstDash val="sysDot"/>
            <a:round/>
            <a:tailEnd type="triangle"/>
          </a:ln>
          <a:effectLst/>
          <a:sp3d/>
        </p:spPr>
        <p:style>
          <a:lnRef idx="0">
            <a:scrgbClr r="0" g="0" b="0"/>
          </a:lnRef>
          <a:fillRef idx="0">
            <a:scrgbClr r="0" g="0" b="0"/>
          </a:fillRef>
          <a:effectRef idx="0">
            <a:scrgbClr r="0" g="0" b="0"/>
          </a:effectRef>
          <a:fontRef idx="none"/>
        </p:style>
      </p:cxnSp>
      <p:sp>
        <p:nvSpPr>
          <p:cNvPr id="20" name="Rectangle 19">
            <a:extLst>
              <a:ext uri="{FF2B5EF4-FFF2-40B4-BE49-F238E27FC236}">
                <a16:creationId xmlns:a16="http://schemas.microsoft.com/office/drawing/2014/main" id="{7ED2F881-EAF0-EF0A-CED5-E843B18E47AB}"/>
              </a:ext>
            </a:extLst>
          </p:cNvPr>
          <p:cNvSpPr/>
          <p:nvPr/>
        </p:nvSpPr>
        <p:spPr>
          <a:xfrm>
            <a:off x="9018609" y="3322708"/>
            <a:ext cx="5580361" cy="707886"/>
          </a:xfrm>
          <a:prstGeom prst="rect">
            <a:avLst/>
          </a:prstGeom>
          <a:solidFill>
            <a:srgbClr val="CBCBCB"/>
          </a:solidFill>
          <a:ln w="381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lang="en-GB" dirty="0"/>
              <a:t>Automatically SuMo from previous screen (or function if no SuMo). But can ofc be changed by user.</a:t>
            </a:r>
            <a:endParaRPr kumimoji="0" lang="en-CH"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p:txBody>
      </p:sp>
    </p:spTree>
    <p:extLst>
      <p:ext uri="{BB962C8B-B14F-4D97-AF65-F5344CB8AC3E}">
        <p14:creationId xmlns:p14="http://schemas.microsoft.com/office/powerpoint/2010/main" val="1161618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4AC73-AE44-FCAE-4D8F-9EBA9197CC8B}"/>
            </a:ext>
          </a:extLst>
        </p:cNvPr>
        <p:cNvGrpSpPr/>
        <p:nvPr/>
      </p:nvGrpSpPr>
      <p:grpSpPr>
        <a:xfrm>
          <a:off x="0" y="0"/>
          <a:ext cx="0" cy="0"/>
          <a:chOff x="0" y="0"/>
          <a:chExt cx="0" cy="0"/>
        </a:xfrm>
      </p:grpSpPr>
      <p:sp>
        <p:nvSpPr>
          <p:cNvPr id="152" name="Add Subtitle (Capital Letters)">
            <a:extLst>
              <a:ext uri="{FF2B5EF4-FFF2-40B4-BE49-F238E27FC236}">
                <a16:creationId xmlns:a16="http://schemas.microsoft.com/office/drawing/2014/main" id="{8EA31475-5CB4-F1FB-8D85-8BABDA69B7CD}"/>
              </a:ext>
            </a:extLst>
          </p:cNvPr>
          <p:cNvSpPr txBox="1">
            <a:spLocks noGrp="1"/>
          </p:cNvSpPr>
          <p:nvPr>
            <p:ph type="title"/>
          </p:nvPr>
        </p:nvSpPr>
        <p:spPr>
          <a:prstGeom prst="rect">
            <a:avLst/>
          </a:prstGeom>
        </p:spPr>
        <p:txBody>
          <a:bodyPr/>
          <a:lstStyle/>
          <a:p>
            <a:r>
              <a:rPr lang="en-GB" dirty="0"/>
              <a:t>Other Example Applications</a:t>
            </a:r>
            <a:endParaRPr dirty="0"/>
          </a:p>
        </p:txBody>
      </p:sp>
      <p:pic>
        <p:nvPicPr>
          <p:cNvPr id="154" name="ITIS_Blue_logo.png" descr="ITIS_Blue_logo.png">
            <a:extLst>
              <a:ext uri="{FF2B5EF4-FFF2-40B4-BE49-F238E27FC236}">
                <a16:creationId xmlns:a16="http://schemas.microsoft.com/office/drawing/2014/main" id="{F0ED9CCF-E084-87BB-14EF-C844A7C69206}"/>
              </a:ext>
            </a:extLst>
          </p:cNvPr>
          <p:cNvPicPr>
            <a:picLocks noChangeAspect="1"/>
          </p:cNvPicPr>
          <p:nvPr/>
        </p:nvPicPr>
        <p:blipFill>
          <a:blip r:embed="rId2"/>
          <a:srcRect/>
          <a:stretch>
            <a:fillRect/>
          </a:stretch>
        </p:blipFill>
        <p:spPr>
          <a:xfrm>
            <a:off x="691470" y="12408187"/>
            <a:ext cx="4579478" cy="950981"/>
          </a:xfrm>
          <a:prstGeom prst="rect">
            <a:avLst/>
          </a:prstGeom>
          <a:ln w="38100"/>
        </p:spPr>
      </p:pic>
      <p:sp>
        <p:nvSpPr>
          <p:cNvPr id="155" name="Slide Number">
            <a:extLst>
              <a:ext uri="{FF2B5EF4-FFF2-40B4-BE49-F238E27FC236}">
                <a16:creationId xmlns:a16="http://schemas.microsoft.com/office/drawing/2014/main" id="{AADA08E6-DC5C-F30F-C21A-206ACCCD3E17}"/>
              </a:ext>
            </a:extLst>
          </p:cNvPr>
          <p:cNvSpPr txBox="1">
            <a:spLocks noGrp="1"/>
          </p:cNvSpPr>
          <p:nvPr>
            <p:ph type="sldNum" sz="quarter" idx="2"/>
          </p:nvPr>
        </p:nvSpPr>
        <p:spPr>
          <a:xfrm>
            <a:off x="12022607" y="12982021"/>
            <a:ext cx="313386" cy="4699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16</a:t>
            </a:fld>
            <a:endParaRPr/>
          </a:p>
        </p:txBody>
      </p:sp>
      <p:sp>
        <p:nvSpPr>
          <p:cNvPr id="156" name="Compliance Evaluations of Inductive WPT, Okinawa, 2024">
            <a:extLst>
              <a:ext uri="{FF2B5EF4-FFF2-40B4-BE49-F238E27FC236}">
                <a16:creationId xmlns:a16="http://schemas.microsoft.com/office/drawing/2014/main" id="{19902BEB-B28B-7885-3FBD-734A57309608}"/>
              </a:ext>
            </a:extLst>
          </p:cNvPr>
          <p:cNvSpPr txBox="1"/>
          <p:nvPr/>
        </p:nvSpPr>
        <p:spPr>
          <a:xfrm>
            <a:off x="12715438" y="13058221"/>
            <a:ext cx="10057317" cy="317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defRPr>
                <a:uFill>
                  <a:solidFill>
                    <a:srgbClr val="959093"/>
                  </a:solidFill>
                </a:uFill>
              </a:defRPr>
            </a:pPr>
            <a:r>
              <a:rPr>
                <a:uFill>
                  <a:solidFill>
                    <a:srgbClr val="232323"/>
                  </a:solidFill>
                </a:uFill>
              </a:rPr>
              <a:t>Compliance Evaluations of Inductive WPT, Okinawa, 2024</a:t>
            </a:r>
          </a:p>
        </p:txBody>
      </p:sp>
      <p:sp>
        <p:nvSpPr>
          <p:cNvPr id="4" name="Compliance Evaluations of Inductive WPT, Okinawa, 2024">
            <a:extLst>
              <a:ext uri="{FF2B5EF4-FFF2-40B4-BE49-F238E27FC236}">
                <a16:creationId xmlns:a16="http://schemas.microsoft.com/office/drawing/2014/main" id="{18A3FFEF-F7AA-D21F-15CD-2512C7E1F969}"/>
              </a:ext>
            </a:extLst>
          </p:cNvPr>
          <p:cNvSpPr txBox="1"/>
          <p:nvPr/>
        </p:nvSpPr>
        <p:spPr>
          <a:xfrm>
            <a:off x="12715438" y="13052557"/>
            <a:ext cx="8923061"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
        <p:nvSpPr>
          <p:cNvPr id="5" name="Compliance Evaluations of Inductive WPT, Okinawa, 2024">
            <a:extLst>
              <a:ext uri="{FF2B5EF4-FFF2-40B4-BE49-F238E27FC236}">
                <a16:creationId xmlns:a16="http://schemas.microsoft.com/office/drawing/2014/main" id="{7559960B-B777-9FA9-7A01-9E4B6A499CCE}"/>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Tree>
    <p:extLst>
      <p:ext uri="{BB962C8B-B14F-4D97-AF65-F5344CB8AC3E}">
        <p14:creationId xmlns:p14="http://schemas.microsoft.com/office/powerpoint/2010/main" val="385238310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859B9-B482-0AD6-BE30-B5B079CB17E3}"/>
              </a:ext>
            </a:extLst>
          </p:cNvPr>
          <p:cNvSpPr>
            <a:spLocks noGrp="1"/>
          </p:cNvSpPr>
          <p:nvPr>
            <p:ph type="title"/>
          </p:nvPr>
        </p:nvSpPr>
        <p:spPr/>
        <p:txBody>
          <a:bodyPr/>
          <a:lstStyle/>
          <a:p>
            <a:r>
              <a:rPr lang="en-GB" dirty="0"/>
              <a:t>Evaluation</a:t>
            </a:r>
            <a:endParaRPr lang="en-CH" dirty="0"/>
          </a:p>
        </p:txBody>
      </p:sp>
      <p:sp>
        <p:nvSpPr>
          <p:cNvPr id="4" name="Compliance Evaluations of Inductive WPT, Okinawa, 2024">
            <a:extLst>
              <a:ext uri="{FF2B5EF4-FFF2-40B4-BE49-F238E27FC236}">
                <a16:creationId xmlns:a16="http://schemas.microsoft.com/office/drawing/2014/main" id="{1CCF440D-6772-C6AC-E391-72EE7D4233CD}"/>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pic>
        <p:nvPicPr>
          <p:cNvPr id="7" name="Picture 6">
            <a:extLst>
              <a:ext uri="{FF2B5EF4-FFF2-40B4-BE49-F238E27FC236}">
                <a16:creationId xmlns:a16="http://schemas.microsoft.com/office/drawing/2014/main" id="{0DC01A53-257B-17DC-785B-552C0C20B00C}"/>
              </a:ext>
            </a:extLst>
          </p:cNvPr>
          <p:cNvPicPr>
            <a:picLocks noChangeAspect="1"/>
          </p:cNvPicPr>
          <p:nvPr/>
        </p:nvPicPr>
        <p:blipFill>
          <a:blip r:embed="rId2"/>
          <a:stretch>
            <a:fillRect/>
          </a:stretch>
        </p:blipFill>
        <p:spPr>
          <a:xfrm>
            <a:off x="26137964" y="7045823"/>
            <a:ext cx="3993954" cy="4826692"/>
          </a:xfrm>
          <a:prstGeom prst="rect">
            <a:avLst/>
          </a:prstGeom>
        </p:spPr>
      </p:pic>
      <p:pic>
        <p:nvPicPr>
          <p:cNvPr id="8" name="Content Placeholder 4">
            <a:extLst>
              <a:ext uri="{FF2B5EF4-FFF2-40B4-BE49-F238E27FC236}">
                <a16:creationId xmlns:a16="http://schemas.microsoft.com/office/drawing/2014/main" id="{E8BE3684-CF0A-857B-D510-96D534ABADA0}"/>
              </a:ext>
            </a:extLst>
          </p:cNvPr>
          <p:cNvPicPr>
            <a:picLocks noChangeAspect="1"/>
          </p:cNvPicPr>
          <p:nvPr/>
        </p:nvPicPr>
        <p:blipFill>
          <a:blip r:embed="rId3"/>
          <a:stretch>
            <a:fillRect/>
          </a:stretch>
        </p:blipFill>
        <p:spPr>
          <a:xfrm>
            <a:off x="25954046" y="991617"/>
            <a:ext cx="4177872" cy="50798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sp>
        <p:nvSpPr>
          <p:cNvPr id="9" name="Rectangle 8">
            <a:extLst>
              <a:ext uri="{FF2B5EF4-FFF2-40B4-BE49-F238E27FC236}">
                <a16:creationId xmlns:a16="http://schemas.microsoft.com/office/drawing/2014/main" id="{43810C34-6ACA-2E0D-A668-CAF94F312CFE}"/>
              </a:ext>
            </a:extLst>
          </p:cNvPr>
          <p:cNvSpPr/>
          <p:nvPr/>
        </p:nvSpPr>
        <p:spPr>
          <a:xfrm>
            <a:off x="3535291" y="2467017"/>
            <a:ext cx="18387315" cy="9664184"/>
          </a:xfrm>
          <a:prstGeom prst="rect">
            <a:avLst/>
          </a:prstGeom>
          <a:solidFill>
            <a:srgbClr val="1A1B25"/>
          </a:solidFill>
          <a:ln w="76200" cap="flat">
            <a:solidFill>
              <a:srgbClr val="39206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lvl="0" indent="0" algn="l" defTabSz="1409700" rtl="0" eaLnBrk="1" fontAlgn="auto" latinLnBrk="0" hangingPunct="0">
              <a:lnSpc>
                <a:spcPct val="100000"/>
              </a:lnSpc>
              <a:spcBef>
                <a:spcPts val="0"/>
              </a:spcBef>
              <a:spcAft>
                <a:spcPts val="0"/>
              </a:spcAft>
              <a:buClrTx/>
              <a:buSzTx/>
              <a:buFontTx/>
              <a:buNone/>
              <a:tabLst/>
              <a:defRPr/>
            </a:pPr>
            <a:r>
              <a:rPr kumimoji="0" lang="en-GB" sz="2800" b="1" i="0" u="none" strike="noStrike" kern="0" cap="none" spc="0" normalizeH="0" baseline="0" noProof="0" dirty="0">
                <a:ln>
                  <a:noFill/>
                </a:ln>
                <a:solidFill>
                  <a:schemeClr val="bg1"/>
                </a:solidFill>
                <a:effectLst/>
                <a:uLnTx/>
                <a:uFill>
                  <a:solidFill>
                    <a:srgbClr val="000000"/>
                  </a:solidFill>
                </a:uFill>
                <a:latin typeface="Helvetica Neue Light"/>
                <a:sym typeface="Helvetica Neue Light"/>
              </a:rPr>
              <a:t>MetaModeling UX - Setup</a:t>
            </a:r>
            <a:endParaRPr kumimoji="0" lang="en-CH" sz="2800" b="1" i="0" u="none" strike="noStrike" kern="0" cap="none" spc="0" normalizeH="0" baseline="0" noProof="0" dirty="0">
              <a:ln>
                <a:noFill/>
              </a:ln>
              <a:solidFill>
                <a:schemeClr val="bg1"/>
              </a:solidFill>
              <a:effectLst/>
              <a:uLnTx/>
              <a:uFill>
                <a:solidFill>
                  <a:srgbClr val="000000"/>
                </a:solidFill>
              </a:uFill>
              <a:latin typeface="Helvetica Neue Ligh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r>
              <a:rPr lang="en-GB" sz="3200" dirty="0">
                <a:solidFill>
                  <a:schemeClr val="bg1"/>
                </a:solidFill>
              </a:rPr>
              <a:t>Pipeline Evaluation</a:t>
            </a: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Model: </a:t>
            </a: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Parameter sweep:					</a:t>
            </a: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	parameter 1	      - 	</a:t>
            </a:r>
            <a:r>
              <a:rPr lang="en-GB" dirty="0" err="1">
                <a:solidFill>
                  <a:schemeClr val="bg1"/>
                </a:solidFill>
              </a:rPr>
              <a:t>Npoints</a:t>
            </a:r>
            <a:r>
              <a:rPr lang="en-GB" dirty="0">
                <a:solidFill>
                  <a:schemeClr val="bg1"/>
                </a:solidFill>
              </a:rPr>
              <a:t>: 			</a:t>
            </a:r>
          </a:p>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rPr>
              <a:t>	parameter 2					</a:t>
            </a: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	…					</a:t>
            </a: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Run parameter sweep:	</a:t>
            </a: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CH"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p:txBody>
      </p:sp>
      <p:pic>
        <p:nvPicPr>
          <p:cNvPr id="12" name="Picture 11">
            <a:extLst>
              <a:ext uri="{FF2B5EF4-FFF2-40B4-BE49-F238E27FC236}">
                <a16:creationId xmlns:a16="http://schemas.microsoft.com/office/drawing/2014/main" id="{2E6D5643-AD56-1C27-0E1C-52D94F4C6098}"/>
              </a:ext>
            </a:extLst>
          </p:cNvPr>
          <p:cNvPicPr>
            <a:picLocks noChangeAspect="1"/>
          </p:cNvPicPr>
          <p:nvPr/>
        </p:nvPicPr>
        <p:blipFill>
          <a:blip r:embed="rId4"/>
          <a:stretch>
            <a:fillRect/>
          </a:stretch>
        </p:blipFill>
        <p:spPr>
          <a:xfrm>
            <a:off x="4424501" y="3980974"/>
            <a:ext cx="2162477" cy="409632"/>
          </a:xfrm>
          <a:prstGeom prst="rect">
            <a:avLst/>
          </a:prstGeom>
        </p:spPr>
      </p:pic>
      <p:pic>
        <p:nvPicPr>
          <p:cNvPr id="13" name="Picture 12">
            <a:extLst>
              <a:ext uri="{FF2B5EF4-FFF2-40B4-BE49-F238E27FC236}">
                <a16:creationId xmlns:a16="http://schemas.microsoft.com/office/drawing/2014/main" id="{08482148-0078-BFE3-EFCC-19681A9497BC}"/>
              </a:ext>
            </a:extLst>
          </p:cNvPr>
          <p:cNvPicPr>
            <a:picLocks noChangeAspect="1"/>
          </p:cNvPicPr>
          <p:nvPr/>
        </p:nvPicPr>
        <p:blipFill>
          <a:blip r:embed="rId5"/>
          <a:stretch>
            <a:fillRect/>
          </a:stretch>
        </p:blipFill>
        <p:spPr>
          <a:xfrm>
            <a:off x="6004562" y="6141781"/>
            <a:ext cx="762064" cy="515980"/>
          </a:xfrm>
          <a:prstGeom prst="rect">
            <a:avLst/>
          </a:prstGeom>
        </p:spPr>
      </p:pic>
      <p:pic>
        <p:nvPicPr>
          <p:cNvPr id="20" name="Picture 19">
            <a:extLst>
              <a:ext uri="{FF2B5EF4-FFF2-40B4-BE49-F238E27FC236}">
                <a16:creationId xmlns:a16="http://schemas.microsoft.com/office/drawing/2014/main" id="{5A3A9713-A8F6-061C-B580-925B51C884D7}"/>
              </a:ext>
            </a:extLst>
          </p:cNvPr>
          <p:cNvPicPr>
            <a:picLocks noChangeAspect="1"/>
          </p:cNvPicPr>
          <p:nvPr/>
        </p:nvPicPr>
        <p:blipFill>
          <a:blip r:embed="rId6"/>
          <a:stretch>
            <a:fillRect/>
          </a:stretch>
        </p:blipFill>
        <p:spPr>
          <a:xfrm>
            <a:off x="6891058" y="4786797"/>
            <a:ext cx="204817" cy="409633"/>
          </a:xfrm>
          <a:prstGeom prst="rect">
            <a:avLst/>
          </a:prstGeom>
        </p:spPr>
      </p:pic>
      <p:pic>
        <p:nvPicPr>
          <p:cNvPr id="24" name="Picture 23">
            <a:extLst>
              <a:ext uri="{FF2B5EF4-FFF2-40B4-BE49-F238E27FC236}">
                <a16:creationId xmlns:a16="http://schemas.microsoft.com/office/drawing/2014/main" id="{B9D02354-97F6-13F9-277D-0D243E9F506F}"/>
              </a:ext>
            </a:extLst>
          </p:cNvPr>
          <p:cNvPicPr>
            <a:picLocks noChangeAspect="1"/>
          </p:cNvPicPr>
          <p:nvPr/>
        </p:nvPicPr>
        <p:blipFill>
          <a:blip r:embed="rId7"/>
          <a:stretch>
            <a:fillRect/>
          </a:stretch>
        </p:blipFill>
        <p:spPr>
          <a:xfrm>
            <a:off x="6537994" y="4786798"/>
            <a:ext cx="228632" cy="409632"/>
          </a:xfrm>
          <a:prstGeom prst="rect">
            <a:avLst/>
          </a:prstGeom>
        </p:spPr>
      </p:pic>
      <p:pic>
        <p:nvPicPr>
          <p:cNvPr id="26" name="Picture 25">
            <a:extLst>
              <a:ext uri="{FF2B5EF4-FFF2-40B4-BE49-F238E27FC236}">
                <a16:creationId xmlns:a16="http://schemas.microsoft.com/office/drawing/2014/main" id="{84383BD5-E992-F0D3-656C-A3433CCB18A0}"/>
              </a:ext>
            </a:extLst>
          </p:cNvPr>
          <p:cNvPicPr>
            <a:picLocks noChangeAspect="1"/>
          </p:cNvPicPr>
          <p:nvPr/>
        </p:nvPicPr>
        <p:blipFill>
          <a:blip r:embed="rId8"/>
          <a:stretch>
            <a:fillRect/>
          </a:stretch>
        </p:blipFill>
        <p:spPr>
          <a:xfrm>
            <a:off x="8716238" y="4786797"/>
            <a:ext cx="352474" cy="409632"/>
          </a:xfrm>
          <a:prstGeom prst="rect">
            <a:avLst/>
          </a:prstGeom>
        </p:spPr>
      </p:pic>
      <p:pic>
        <p:nvPicPr>
          <p:cNvPr id="28" name="Picture 27">
            <a:extLst>
              <a:ext uri="{FF2B5EF4-FFF2-40B4-BE49-F238E27FC236}">
                <a16:creationId xmlns:a16="http://schemas.microsoft.com/office/drawing/2014/main" id="{985161C1-E8D7-5477-195C-BA16923BDE31}"/>
              </a:ext>
            </a:extLst>
          </p:cNvPr>
          <p:cNvPicPr>
            <a:picLocks noChangeAspect="1"/>
          </p:cNvPicPr>
          <p:nvPr/>
        </p:nvPicPr>
        <p:blipFill>
          <a:blip r:embed="rId9"/>
          <a:stretch>
            <a:fillRect/>
          </a:stretch>
        </p:blipFill>
        <p:spPr>
          <a:xfrm>
            <a:off x="3534508" y="11532798"/>
            <a:ext cx="1221532" cy="591915"/>
          </a:xfrm>
          <a:prstGeom prst="rect">
            <a:avLst/>
          </a:prstGeom>
        </p:spPr>
      </p:pic>
      <p:pic>
        <p:nvPicPr>
          <p:cNvPr id="30" name="Picture 29" descr="A graph with green dots&#10;&#10;Description automatically generated">
            <a:extLst>
              <a:ext uri="{FF2B5EF4-FFF2-40B4-BE49-F238E27FC236}">
                <a16:creationId xmlns:a16="http://schemas.microsoft.com/office/drawing/2014/main" id="{C1A9E4D6-6C9E-2095-682D-EDB8C8473BB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00015" y="6883071"/>
            <a:ext cx="3142522" cy="2691696"/>
          </a:xfrm>
          <a:prstGeom prst="rect">
            <a:avLst/>
          </a:prstGeom>
        </p:spPr>
      </p:pic>
      <p:pic>
        <p:nvPicPr>
          <p:cNvPr id="31" name="Picture 30">
            <a:extLst>
              <a:ext uri="{FF2B5EF4-FFF2-40B4-BE49-F238E27FC236}">
                <a16:creationId xmlns:a16="http://schemas.microsoft.com/office/drawing/2014/main" id="{A8969919-953E-0A45-B424-4A0B9F31981B}"/>
              </a:ext>
            </a:extLst>
          </p:cNvPr>
          <p:cNvPicPr>
            <a:picLocks noChangeAspect="1"/>
          </p:cNvPicPr>
          <p:nvPr/>
        </p:nvPicPr>
        <p:blipFill>
          <a:blip r:embed="rId11"/>
          <a:stretch>
            <a:fillRect/>
          </a:stretch>
        </p:blipFill>
        <p:spPr>
          <a:xfrm>
            <a:off x="21300987" y="11602485"/>
            <a:ext cx="619211" cy="533474"/>
          </a:xfrm>
          <a:prstGeom prst="rect">
            <a:avLst/>
          </a:prstGeom>
        </p:spPr>
      </p:pic>
      <p:cxnSp>
        <p:nvCxnSpPr>
          <p:cNvPr id="32" name="Straight Arrow Connector 31">
            <a:extLst>
              <a:ext uri="{FF2B5EF4-FFF2-40B4-BE49-F238E27FC236}">
                <a16:creationId xmlns:a16="http://schemas.microsoft.com/office/drawing/2014/main" id="{CB4B5C29-B284-8752-B466-20ECAD19B3CF}"/>
              </a:ext>
            </a:extLst>
          </p:cNvPr>
          <p:cNvCxnSpPr>
            <a:cxnSpLocks/>
          </p:cNvCxnSpPr>
          <p:nvPr/>
        </p:nvCxnSpPr>
        <p:spPr>
          <a:xfrm>
            <a:off x="19113500" y="11023600"/>
            <a:ext cx="2187487" cy="698500"/>
          </a:xfrm>
          <a:prstGeom prst="straightConnector1">
            <a:avLst/>
          </a:prstGeom>
          <a:noFill/>
          <a:ln w="38100" cap="flat">
            <a:solidFill>
              <a:schemeClr val="bg1"/>
            </a:solidFill>
            <a:prstDash val="sysDot"/>
            <a:round/>
            <a:tailEnd type="triangle"/>
          </a:ln>
          <a:effectLst/>
          <a:sp3d/>
        </p:spPr>
        <p:style>
          <a:lnRef idx="0">
            <a:scrgbClr r="0" g="0" b="0"/>
          </a:lnRef>
          <a:fillRef idx="0">
            <a:scrgbClr r="0" g="0" b="0"/>
          </a:fillRef>
          <a:effectRef idx="0">
            <a:scrgbClr r="0" g="0" b="0"/>
          </a:effectRef>
          <a:fontRef idx="none"/>
        </p:style>
      </p:cxnSp>
      <p:sp>
        <p:nvSpPr>
          <p:cNvPr id="35" name="Rectangle 34">
            <a:extLst>
              <a:ext uri="{FF2B5EF4-FFF2-40B4-BE49-F238E27FC236}">
                <a16:creationId xmlns:a16="http://schemas.microsoft.com/office/drawing/2014/main" id="{6531F725-632C-DEE9-E693-1E8AD354F815}"/>
              </a:ext>
            </a:extLst>
          </p:cNvPr>
          <p:cNvSpPr/>
          <p:nvPr/>
        </p:nvSpPr>
        <p:spPr>
          <a:xfrm>
            <a:off x="13551230" y="11023602"/>
            <a:ext cx="5309312" cy="984885"/>
          </a:xfrm>
          <a:prstGeom prst="rect">
            <a:avLst/>
          </a:prstGeom>
          <a:solidFill>
            <a:srgbClr val="CBCBCB"/>
          </a:solidFill>
          <a:ln w="381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similar to S4L, an icon in the bottom right allows to open the “running jobs” interface; and in the future, a view of all jobs in the database (with filters, etc)</a:t>
            </a:r>
            <a:endParaRPr kumimoji="0" lang="en-CH"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p:txBody>
      </p:sp>
      <p:pic>
        <p:nvPicPr>
          <p:cNvPr id="37" name="Picture 36">
            <a:extLst>
              <a:ext uri="{FF2B5EF4-FFF2-40B4-BE49-F238E27FC236}">
                <a16:creationId xmlns:a16="http://schemas.microsoft.com/office/drawing/2014/main" id="{DCE8BAD0-9949-2A9E-807A-3F1DC4B9499E}"/>
              </a:ext>
            </a:extLst>
          </p:cNvPr>
          <p:cNvPicPr>
            <a:picLocks noChangeAspect="1"/>
          </p:cNvPicPr>
          <p:nvPr/>
        </p:nvPicPr>
        <p:blipFill>
          <a:blip r:embed="rId12"/>
          <a:stretch>
            <a:fillRect/>
          </a:stretch>
        </p:blipFill>
        <p:spPr>
          <a:xfrm>
            <a:off x="13553638" y="7853203"/>
            <a:ext cx="5444807" cy="3159118"/>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Rectangle: Rounded Corners 2">
            <a:extLst>
              <a:ext uri="{FF2B5EF4-FFF2-40B4-BE49-F238E27FC236}">
                <a16:creationId xmlns:a16="http://schemas.microsoft.com/office/drawing/2014/main" id="{499F4897-D05F-5585-F998-CF0B3FA57669}"/>
              </a:ext>
            </a:extLst>
          </p:cNvPr>
          <p:cNvSpPr/>
          <p:nvPr/>
        </p:nvSpPr>
        <p:spPr>
          <a:xfrm>
            <a:off x="3532883" y="2447157"/>
            <a:ext cx="18387315" cy="646986"/>
          </a:xfrm>
          <a:prstGeom prst="roundRect">
            <a:avLst/>
          </a:prstGeom>
          <a:solidFill>
            <a:srgbClr val="981F29"/>
          </a:solidFill>
          <a:ln w="38100" cap="flat">
            <a:solidFill>
              <a:srgbClr val="BB253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ctr" defTabSz="1409700" rtl="0" fontAlgn="auto" latinLnBrk="0" hangingPunct="0">
              <a:lnSpc>
                <a:spcPct val="100000"/>
              </a:lnSpc>
              <a:spcBef>
                <a:spcPts val="0"/>
              </a:spcBef>
              <a:spcAft>
                <a:spcPts val="0"/>
              </a:spcAft>
              <a:buClrTx/>
              <a:buSzTx/>
              <a:buFontTx/>
              <a:buNone/>
              <a:tabLst/>
            </a:pPr>
            <a:r>
              <a:rPr lang="en-GB" sz="2800" b="1" dirty="0">
                <a:solidFill>
                  <a:schemeClr val="bg1"/>
                </a:solidFill>
              </a:rPr>
              <a:t>MetaModeling UX</a:t>
            </a:r>
            <a:endParaRPr kumimoji="0" lang="en-CH" sz="2800" b="1"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p:txBody>
      </p:sp>
    </p:spTree>
    <p:extLst>
      <p:ext uri="{BB962C8B-B14F-4D97-AF65-F5344CB8AC3E}">
        <p14:creationId xmlns:p14="http://schemas.microsoft.com/office/powerpoint/2010/main" val="11391487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A9B88E-20DA-B4B5-93A9-BAB5EAE43A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A27022-DC92-5981-A288-185BF28244EC}"/>
              </a:ext>
            </a:extLst>
          </p:cNvPr>
          <p:cNvSpPr>
            <a:spLocks noGrp="1"/>
          </p:cNvSpPr>
          <p:nvPr>
            <p:ph type="title"/>
          </p:nvPr>
        </p:nvSpPr>
        <p:spPr/>
        <p:txBody>
          <a:bodyPr/>
          <a:lstStyle/>
          <a:p>
            <a:r>
              <a:rPr lang="en-GB" dirty="0"/>
              <a:t>Example Applications: Optimization</a:t>
            </a:r>
            <a:endParaRPr lang="en-CH" dirty="0"/>
          </a:p>
        </p:txBody>
      </p:sp>
      <p:pic>
        <p:nvPicPr>
          <p:cNvPr id="5" name="Picture 4">
            <a:extLst>
              <a:ext uri="{FF2B5EF4-FFF2-40B4-BE49-F238E27FC236}">
                <a16:creationId xmlns:a16="http://schemas.microsoft.com/office/drawing/2014/main" id="{EA3C4AEF-A4AD-27D7-1A2F-574476BAB331}"/>
              </a:ext>
            </a:extLst>
          </p:cNvPr>
          <p:cNvPicPr>
            <a:picLocks noChangeAspect="1"/>
          </p:cNvPicPr>
          <p:nvPr/>
        </p:nvPicPr>
        <p:blipFill>
          <a:blip r:embed="rId3"/>
          <a:stretch>
            <a:fillRect/>
          </a:stretch>
        </p:blipFill>
        <p:spPr>
          <a:xfrm>
            <a:off x="25238839" y="7217097"/>
            <a:ext cx="4069747" cy="4888003"/>
          </a:xfrm>
          <a:prstGeom prst="rect">
            <a:avLst/>
          </a:prstGeom>
        </p:spPr>
      </p:pic>
      <p:sp>
        <p:nvSpPr>
          <p:cNvPr id="4" name="Compliance Evaluations of Inductive WPT, Okinawa, 2024">
            <a:extLst>
              <a:ext uri="{FF2B5EF4-FFF2-40B4-BE49-F238E27FC236}">
                <a16:creationId xmlns:a16="http://schemas.microsoft.com/office/drawing/2014/main" id="{84B55E76-DDD6-9798-0D71-A05A5E9B94CD}"/>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grpSp>
        <p:nvGrpSpPr>
          <p:cNvPr id="10" name="Group 9">
            <a:extLst>
              <a:ext uri="{FF2B5EF4-FFF2-40B4-BE49-F238E27FC236}">
                <a16:creationId xmlns:a16="http://schemas.microsoft.com/office/drawing/2014/main" id="{84C1AC92-FC82-935A-F1C1-D6C892B9D1B5}"/>
              </a:ext>
            </a:extLst>
          </p:cNvPr>
          <p:cNvGrpSpPr/>
          <p:nvPr/>
        </p:nvGrpSpPr>
        <p:grpSpPr>
          <a:xfrm>
            <a:off x="3532883" y="2339063"/>
            <a:ext cx="18387316" cy="10002738"/>
            <a:chOff x="713483" y="2333313"/>
            <a:chExt cx="18387316" cy="10002738"/>
          </a:xfrm>
        </p:grpSpPr>
        <p:sp>
          <p:nvSpPr>
            <p:cNvPr id="11" name="Rectangle 10">
              <a:extLst>
                <a:ext uri="{FF2B5EF4-FFF2-40B4-BE49-F238E27FC236}">
                  <a16:creationId xmlns:a16="http://schemas.microsoft.com/office/drawing/2014/main" id="{CE69BD4F-10C0-E80C-DABD-C7F27BCADBFF}"/>
                </a:ext>
              </a:extLst>
            </p:cNvPr>
            <p:cNvSpPr/>
            <p:nvPr/>
          </p:nvSpPr>
          <p:spPr>
            <a:xfrm>
              <a:off x="713484" y="2333313"/>
              <a:ext cx="18387315" cy="10002738"/>
            </a:xfrm>
            <a:prstGeom prst="rect">
              <a:avLst/>
            </a:prstGeom>
            <a:solidFill>
              <a:srgbClr val="1A1B25"/>
            </a:solidFill>
            <a:ln w="76200" cap="flat">
              <a:solidFill>
                <a:srgbClr val="39206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sz="3200"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r>
                <a:rPr lang="en-GB" sz="3200" dirty="0">
                  <a:solidFill>
                    <a:schemeClr val="bg1"/>
                  </a:solidFill>
                </a:rPr>
                <a:t>Optimization</a:t>
              </a: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Algorithm: </a:t>
              </a: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Max Iterations:	          seed: </a:t>
              </a: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Parameters:					</a:t>
              </a: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	parameter 1			</a:t>
              </a:r>
              <a:r>
                <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rPr>
                <a:t>min: 	max: 	</a:t>
              </a: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	…	</a:t>
              </a: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Outputs:</a:t>
              </a: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	</a:t>
              </a:r>
              <a:r>
                <a:rPr lang="en-GB" dirty="0" err="1">
                  <a:solidFill>
                    <a:schemeClr val="bg1"/>
                  </a:solidFill>
                </a:rPr>
                <a:t>QoI</a:t>
              </a:r>
              <a:r>
                <a:rPr lang="en-GB" dirty="0">
                  <a:solidFill>
                    <a:schemeClr val="bg1"/>
                  </a:solidFill>
                </a:rPr>
                <a:t> 1 </a:t>
              </a: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CH"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p:txBody>
        </p:sp>
        <p:sp>
          <p:nvSpPr>
            <p:cNvPr id="12" name="Rectangle: Rounded Corners 11">
              <a:extLst>
                <a:ext uri="{FF2B5EF4-FFF2-40B4-BE49-F238E27FC236}">
                  <a16:creationId xmlns:a16="http://schemas.microsoft.com/office/drawing/2014/main" id="{A1DB4FBE-29B1-FADF-D54E-0A4049074668}"/>
                </a:ext>
              </a:extLst>
            </p:cNvPr>
            <p:cNvSpPr/>
            <p:nvPr/>
          </p:nvSpPr>
          <p:spPr>
            <a:xfrm>
              <a:off x="713483" y="2441407"/>
              <a:ext cx="18387315" cy="646986"/>
            </a:xfrm>
            <a:prstGeom prst="roundRect">
              <a:avLst/>
            </a:prstGeom>
            <a:solidFill>
              <a:srgbClr val="981F29"/>
            </a:solidFill>
            <a:ln w="38100" cap="flat">
              <a:solidFill>
                <a:srgbClr val="BB253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ctr" defTabSz="1409700" rtl="0" fontAlgn="auto" latinLnBrk="0" hangingPunct="0">
                <a:lnSpc>
                  <a:spcPct val="100000"/>
                </a:lnSpc>
                <a:spcBef>
                  <a:spcPts val="0"/>
                </a:spcBef>
                <a:spcAft>
                  <a:spcPts val="0"/>
                </a:spcAft>
                <a:buClrTx/>
                <a:buSzTx/>
                <a:buFontTx/>
                <a:buNone/>
                <a:tabLst/>
              </a:pPr>
              <a:r>
                <a:rPr lang="en-GB" sz="2800" b="1" dirty="0">
                  <a:solidFill>
                    <a:schemeClr val="bg1"/>
                  </a:solidFill>
                </a:rPr>
                <a:t>MetaModeling UX</a:t>
              </a:r>
              <a:endParaRPr kumimoji="0" lang="en-CH" sz="2800" b="1"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p:txBody>
        </p:sp>
      </p:grpSp>
      <p:pic>
        <p:nvPicPr>
          <p:cNvPr id="14" name="Content Placeholder 4">
            <a:extLst>
              <a:ext uri="{FF2B5EF4-FFF2-40B4-BE49-F238E27FC236}">
                <a16:creationId xmlns:a16="http://schemas.microsoft.com/office/drawing/2014/main" id="{93743C22-FE91-F7AF-C3BD-E4FF725116A0}"/>
              </a:ext>
            </a:extLst>
          </p:cNvPr>
          <p:cNvPicPr>
            <a:picLocks noChangeAspect="1"/>
          </p:cNvPicPr>
          <p:nvPr/>
        </p:nvPicPr>
        <p:blipFill>
          <a:blip r:embed="rId4"/>
          <a:stretch>
            <a:fillRect/>
          </a:stretch>
        </p:blipFill>
        <p:spPr>
          <a:xfrm>
            <a:off x="25184777" y="426724"/>
            <a:ext cx="4177872" cy="50798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pic>
        <p:nvPicPr>
          <p:cNvPr id="15" name="Picture 14">
            <a:extLst>
              <a:ext uri="{FF2B5EF4-FFF2-40B4-BE49-F238E27FC236}">
                <a16:creationId xmlns:a16="http://schemas.microsoft.com/office/drawing/2014/main" id="{A6B25FE7-247A-EDD0-9CA1-00AA322ED09F}"/>
              </a:ext>
            </a:extLst>
          </p:cNvPr>
          <p:cNvPicPr>
            <a:picLocks noChangeAspect="1"/>
          </p:cNvPicPr>
          <p:nvPr/>
        </p:nvPicPr>
        <p:blipFill>
          <a:blip r:embed="rId5"/>
          <a:stretch>
            <a:fillRect/>
          </a:stretch>
        </p:blipFill>
        <p:spPr>
          <a:xfrm>
            <a:off x="3534508" y="11532798"/>
            <a:ext cx="1221532" cy="591915"/>
          </a:xfrm>
          <a:prstGeom prst="rect">
            <a:avLst/>
          </a:prstGeom>
        </p:spPr>
      </p:pic>
      <p:pic>
        <p:nvPicPr>
          <p:cNvPr id="17" name="Picture 16">
            <a:extLst>
              <a:ext uri="{FF2B5EF4-FFF2-40B4-BE49-F238E27FC236}">
                <a16:creationId xmlns:a16="http://schemas.microsoft.com/office/drawing/2014/main" id="{D43FD283-D3C6-0606-6DE7-C361ADA3FE67}"/>
              </a:ext>
            </a:extLst>
          </p:cNvPr>
          <p:cNvPicPr>
            <a:picLocks noChangeAspect="1"/>
          </p:cNvPicPr>
          <p:nvPr/>
        </p:nvPicPr>
        <p:blipFill>
          <a:blip r:embed="rId6"/>
          <a:stretch>
            <a:fillRect/>
          </a:stretch>
        </p:blipFill>
        <p:spPr>
          <a:xfrm>
            <a:off x="21300987" y="11602485"/>
            <a:ext cx="619211" cy="533474"/>
          </a:xfrm>
          <a:prstGeom prst="rect">
            <a:avLst/>
          </a:prstGeom>
        </p:spPr>
      </p:pic>
      <p:pic>
        <p:nvPicPr>
          <p:cNvPr id="28" name="Picture 27">
            <a:extLst>
              <a:ext uri="{FF2B5EF4-FFF2-40B4-BE49-F238E27FC236}">
                <a16:creationId xmlns:a16="http://schemas.microsoft.com/office/drawing/2014/main" id="{8C215D3E-E4CE-BF85-F0A6-391F443E0AA0}"/>
              </a:ext>
            </a:extLst>
          </p:cNvPr>
          <p:cNvPicPr>
            <a:picLocks noChangeAspect="1"/>
          </p:cNvPicPr>
          <p:nvPr/>
        </p:nvPicPr>
        <p:blipFill>
          <a:blip r:embed="rId7"/>
          <a:stretch>
            <a:fillRect/>
          </a:stretch>
        </p:blipFill>
        <p:spPr>
          <a:xfrm>
            <a:off x="9536629" y="6508139"/>
            <a:ext cx="762064" cy="515980"/>
          </a:xfrm>
          <a:prstGeom prst="rect">
            <a:avLst/>
          </a:prstGeom>
        </p:spPr>
      </p:pic>
      <p:pic>
        <p:nvPicPr>
          <p:cNvPr id="6" name="Picture 5">
            <a:extLst>
              <a:ext uri="{FF2B5EF4-FFF2-40B4-BE49-F238E27FC236}">
                <a16:creationId xmlns:a16="http://schemas.microsoft.com/office/drawing/2014/main" id="{64A4CB02-7479-26AF-0E23-30754677EFC5}"/>
              </a:ext>
            </a:extLst>
          </p:cNvPr>
          <p:cNvPicPr>
            <a:picLocks noChangeAspect="1"/>
          </p:cNvPicPr>
          <p:nvPr/>
        </p:nvPicPr>
        <p:blipFill>
          <a:blip r:embed="rId8"/>
          <a:stretch>
            <a:fillRect/>
          </a:stretch>
        </p:blipFill>
        <p:spPr>
          <a:xfrm>
            <a:off x="25090395" y="7142088"/>
            <a:ext cx="4274761" cy="5139891"/>
          </a:xfrm>
          <a:prstGeom prst="rect">
            <a:avLst/>
          </a:prstGeom>
        </p:spPr>
      </p:pic>
      <p:pic>
        <p:nvPicPr>
          <p:cNvPr id="7" name="Picture 6">
            <a:extLst>
              <a:ext uri="{FF2B5EF4-FFF2-40B4-BE49-F238E27FC236}">
                <a16:creationId xmlns:a16="http://schemas.microsoft.com/office/drawing/2014/main" id="{8ADFC772-13D0-B9BA-F489-E5726B79DFCD}"/>
              </a:ext>
            </a:extLst>
          </p:cNvPr>
          <p:cNvPicPr>
            <a:picLocks noChangeAspect="1"/>
          </p:cNvPicPr>
          <p:nvPr/>
        </p:nvPicPr>
        <p:blipFill>
          <a:blip r:embed="rId9"/>
          <a:stretch>
            <a:fillRect/>
          </a:stretch>
        </p:blipFill>
        <p:spPr>
          <a:xfrm>
            <a:off x="7618736" y="4542561"/>
            <a:ext cx="352474" cy="409632"/>
          </a:xfrm>
          <a:prstGeom prst="rect">
            <a:avLst/>
          </a:prstGeom>
        </p:spPr>
      </p:pic>
      <p:grpSp>
        <p:nvGrpSpPr>
          <p:cNvPr id="42" name="Group 41">
            <a:extLst>
              <a:ext uri="{FF2B5EF4-FFF2-40B4-BE49-F238E27FC236}">
                <a16:creationId xmlns:a16="http://schemas.microsoft.com/office/drawing/2014/main" id="{9C8EA71A-B42D-39F5-26B4-16304DE7BDF7}"/>
              </a:ext>
            </a:extLst>
          </p:cNvPr>
          <p:cNvGrpSpPr/>
          <p:nvPr/>
        </p:nvGrpSpPr>
        <p:grpSpPr>
          <a:xfrm>
            <a:off x="5116876" y="4570013"/>
            <a:ext cx="1017618" cy="409632"/>
            <a:chOff x="7621321" y="4098668"/>
            <a:chExt cx="1017618" cy="409632"/>
          </a:xfrm>
        </p:grpSpPr>
        <p:pic>
          <p:nvPicPr>
            <p:cNvPr id="36" name="Picture 35">
              <a:extLst>
                <a:ext uri="{FF2B5EF4-FFF2-40B4-BE49-F238E27FC236}">
                  <a16:creationId xmlns:a16="http://schemas.microsoft.com/office/drawing/2014/main" id="{8751023C-358C-EF7B-71B6-667086CE7700}"/>
                </a:ext>
              </a:extLst>
            </p:cNvPr>
            <p:cNvPicPr>
              <a:picLocks noChangeAspect="1"/>
            </p:cNvPicPr>
            <p:nvPr/>
          </p:nvPicPr>
          <p:blipFill>
            <a:blip r:embed="rId9"/>
            <a:stretch>
              <a:fillRect/>
            </a:stretch>
          </p:blipFill>
          <p:spPr>
            <a:xfrm>
              <a:off x="7621321" y="4098668"/>
              <a:ext cx="1017618" cy="409632"/>
            </a:xfrm>
            <a:prstGeom prst="rect">
              <a:avLst/>
            </a:prstGeom>
          </p:spPr>
        </p:pic>
        <p:pic>
          <p:nvPicPr>
            <p:cNvPr id="37" name="Picture 36">
              <a:extLst>
                <a:ext uri="{FF2B5EF4-FFF2-40B4-BE49-F238E27FC236}">
                  <a16:creationId xmlns:a16="http://schemas.microsoft.com/office/drawing/2014/main" id="{9C384752-CF03-B658-76C8-9E009FF78903}"/>
                </a:ext>
              </a:extLst>
            </p:cNvPr>
            <p:cNvPicPr>
              <a:picLocks noChangeAspect="1"/>
            </p:cNvPicPr>
            <p:nvPr/>
          </p:nvPicPr>
          <p:blipFill>
            <a:blip r:embed="rId10"/>
            <a:stretch>
              <a:fillRect/>
            </a:stretch>
          </p:blipFill>
          <p:spPr>
            <a:xfrm>
              <a:off x="7856842" y="4167133"/>
              <a:ext cx="746340" cy="272701"/>
            </a:xfrm>
            <a:prstGeom prst="rect">
              <a:avLst/>
            </a:prstGeom>
          </p:spPr>
        </p:pic>
      </p:grpSp>
      <p:pic>
        <p:nvPicPr>
          <p:cNvPr id="8" name="Picture 7">
            <a:extLst>
              <a:ext uri="{FF2B5EF4-FFF2-40B4-BE49-F238E27FC236}">
                <a16:creationId xmlns:a16="http://schemas.microsoft.com/office/drawing/2014/main" id="{49F79659-D0B7-37E3-23B0-6C6269597081}"/>
              </a:ext>
            </a:extLst>
          </p:cNvPr>
          <p:cNvPicPr>
            <a:picLocks noChangeAspect="1"/>
          </p:cNvPicPr>
          <p:nvPr/>
        </p:nvPicPr>
        <p:blipFill>
          <a:blip r:embed="rId11"/>
          <a:stretch>
            <a:fillRect/>
          </a:stretch>
        </p:blipFill>
        <p:spPr>
          <a:xfrm>
            <a:off x="4900700" y="4078437"/>
            <a:ext cx="1059009" cy="409631"/>
          </a:xfrm>
          <a:prstGeom prst="rect">
            <a:avLst/>
          </a:prstGeom>
        </p:spPr>
      </p:pic>
      <p:pic>
        <p:nvPicPr>
          <p:cNvPr id="19" name="Picture 18">
            <a:extLst>
              <a:ext uri="{FF2B5EF4-FFF2-40B4-BE49-F238E27FC236}">
                <a16:creationId xmlns:a16="http://schemas.microsoft.com/office/drawing/2014/main" id="{28D2707D-BE1D-754F-1500-7B25B52BDA13}"/>
              </a:ext>
            </a:extLst>
          </p:cNvPr>
          <p:cNvPicPr>
            <a:picLocks noChangeAspect="1"/>
          </p:cNvPicPr>
          <p:nvPr/>
        </p:nvPicPr>
        <p:blipFill>
          <a:blip r:embed="rId12"/>
          <a:stretch>
            <a:fillRect/>
          </a:stretch>
        </p:blipFill>
        <p:spPr>
          <a:xfrm>
            <a:off x="5959709" y="6513202"/>
            <a:ext cx="1038370" cy="398404"/>
          </a:xfrm>
          <a:prstGeom prst="rect">
            <a:avLst/>
          </a:prstGeom>
        </p:spPr>
      </p:pic>
      <p:pic>
        <p:nvPicPr>
          <p:cNvPr id="9" name="Picture 8">
            <a:extLst>
              <a:ext uri="{FF2B5EF4-FFF2-40B4-BE49-F238E27FC236}">
                <a16:creationId xmlns:a16="http://schemas.microsoft.com/office/drawing/2014/main" id="{BA7AEB17-18B8-8973-098C-7B93D9497BBA}"/>
              </a:ext>
            </a:extLst>
          </p:cNvPr>
          <p:cNvPicPr>
            <a:picLocks noChangeAspect="1"/>
          </p:cNvPicPr>
          <p:nvPr/>
        </p:nvPicPr>
        <p:blipFill>
          <a:blip r:embed="rId13"/>
          <a:stretch>
            <a:fillRect/>
          </a:stretch>
        </p:blipFill>
        <p:spPr>
          <a:xfrm>
            <a:off x="5607116" y="7447424"/>
            <a:ext cx="3929513" cy="3929513"/>
          </a:xfrm>
          <a:prstGeom prst="rect">
            <a:avLst/>
          </a:prstGeom>
        </p:spPr>
      </p:pic>
    </p:spTree>
    <p:extLst>
      <p:ext uri="{BB962C8B-B14F-4D97-AF65-F5344CB8AC3E}">
        <p14:creationId xmlns:p14="http://schemas.microsoft.com/office/powerpoint/2010/main" val="2343682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BE2E2-C568-7EB3-A20D-992A927D20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B916E6-4CE2-EDF5-75C6-A26BA0354F74}"/>
              </a:ext>
            </a:extLst>
          </p:cNvPr>
          <p:cNvSpPr>
            <a:spLocks noGrp="1"/>
          </p:cNvSpPr>
          <p:nvPr>
            <p:ph type="title"/>
          </p:nvPr>
        </p:nvSpPr>
        <p:spPr/>
        <p:txBody>
          <a:bodyPr>
            <a:normAutofit fontScale="90000"/>
          </a:bodyPr>
          <a:lstStyle/>
          <a:p>
            <a:r>
              <a:rPr lang="en-GB" dirty="0"/>
              <a:t>Example Applications: Surrogate-based Optimization</a:t>
            </a:r>
            <a:endParaRPr lang="en-CH" dirty="0"/>
          </a:p>
        </p:txBody>
      </p:sp>
      <p:pic>
        <p:nvPicPr>
          <p:cNvPr id="5" name="Picture 4">
            <a:extLst>
              <a:ext uri="{FF2B5EF4-FFF2-40B4-BE49-F238E27FC236}">
                <a16:creationId xmlns:a16="http://schemas.microsoft.com/office/drawing/2014/main" id="{23A285A7-F65A-BA31-3CA7-942BF7EA0A70}"/>
              </a:ext>
            </a:extLst>
          </p:cNvPr>
          <p:cNvPicPr>
            <a:picLocks noChangeAspect="1"/>
          </p:cNvPicPr>
          <p:nvPr/>
        </p:nvPicPr>
        <p:blipFill>
          <a:blip r:embed="rId3"/>
          <a:stretch>
            <a:fillRect/>
          </a:stretch>
        </p:blipFill>
        <p:spPr>
          <a:xfrm>
            <a:off x="25238839" y="7217097"/>
            <a:ext cx="4069747" cy="4888003"/>
          </a:xfrm>
          <a:prstGeom prst="rect">
            <a:avLst/>
          </a:prstGeom>
        </p:spPr>
      </p:pic>
      <p:sp>
        <p:nvSpPr>
          <p:cNvPr id="4" name="Compliance Evaluations of Inductive WPT, Okinawa, 2024">
            <a:extLst>
              <a:ext uri="{FF2B5EF4-FFF2-40B4-BE49-F238E27FC236}">
                <a16:creationId xmlns:a16="http://schemas.microsoft.com/office/drawing/2014/main" id="{0F7FCC27-D4C4-8316-B079-5CA395D5752E}"/>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grpSp>
        <p:nvGrpSpPr>
          <p:cNvPr id="10" name="Group 9">
            <a:extLst>
              <a:ext uri="{FF2B5EF4-FFF2-40B4-BE49-F238E27FC236}">
                <a16:creationId xmlns:a16="http://schemas.microsoft.com/office/drawing/2014/main" id="{27D939AE-4F75-86D3-7666-5EF7C36E19C1}"/>
              </a:ext>
            </a:extLst>
          </p:cNvPr>
          <p:cNvGrpSpPr/>
          <p:nvPr/>
        </p:nvGrpSpPr>
        <p:grpSpPr>
          <a:xfrm>
            <a:off x="3532883" y="2339063"/>
            <a:ext cx="18387316" cy="10002738"/>
            <a:chOff x="713483" y="2333313"/>
            <a:chExt cx="18387316" cy="10002738"/>
          </a:xfrm>
        </p:grpSpPr>
        <p:sp>
          <p:nvSpPr>
            <p:cNvPr id="11" name="Rectangle 10">
              <a:extLst>
                <a:ext uri="{FF2B5EF4-FFF2-40B4-BE49-F238E27FC236}">
                  <a16:creationId xmlns:a16="http://schemas.microsoft.com/office/drawing/2014/main" id="{D38DDD87-36B1-EF92-E05A-D243442881BD}"/>
                </a:ext>
              </a:extLst>
            </p:cNvPr>
            <p:cNvSpPr/>
            <p:nvPr/>
          </p:nvSpPr>
          <p:spPr>
            <a:xfrm>
              <a:off x="713484" y="2333313"/>
              <a:ext cx="18387315" cy="10002738"/>
            </a:xfrm>
            <a:prstGeom prst="rect">
              <a:avLst/>
            </a:prstGeom>
            <a:solidFill>
              <a:srgbClr val="1A1B25"/>
            </a:solidFill>
            <a:ln w="76200" cap="flat">
              <a:solidFill>
                <a:srgbClr val="39206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sz="3200"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r>
                <a:rPr lang="en-GB" sz="3200" dirty="0">
                  <a:solidFill>
                    <a:schemeClr val="bg1"/>
                  </a:solidFill>
                </a:rPr>
                <a:t>Surrogate-based Optimization</a:t>
              </a: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Algorithm: </a:t>
              </a: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Max Iterations:	          seed: </a:t>
              </a: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Parameters:					</a:t>
              </a: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	parameter 1			</a:t>
              </a:r>
              <a:r>
                <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rPr>
                <a:t>min: 	max: 	</a:t>
              </a: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	…	</a:t>
              </a: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Outputs:</a:t>
              </a: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	</a:t>
              </a:r>
              <a:r>
                <a:rPr lang="en-GB" dirty="0" err="1">
                  <a:solidFill>
                    <a:schemeClr val="bg1"/>
                  </a:solidFill>
                </a:rPr>
                <a:t>QoI</a:t>
              </a:r>
              <a:r>
                <a:rPr lang="en-GB" dirty="0">
                  <a:solidFill>
                    <a:schemeClr val="bg1"/>
                  </a:solidFill>
                </a:rPr>
                <a:t> 1 </a:t>
              </a: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CH"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p:txBody>
        </p:sp>
        <p:sp>
          <p:nvSpPr>
            <p:cNvPr id="12" name="Rectangle: Rounded Corners 11">
              <a:extLst>
                <a:ext uri="{FF2B5EF4-FFF2-40B4-BE49-F238E27FC236}">
                  <a16:creationId xmlns:a16="http://schemas.microsoft.com/office/drawing/2014/main" id="{7EB44F84-001C-1DB9-FB02-4E297D2DDB0F}"/>
                </a:ext>
              </a:extLst>
            </p:cNvPr>
            <p:cNvSpPr/>
            <p:nvPr/>
          </p:nvSpPr>
          <p:spPr>
            <a:xfrm>
              <a:off x="713483" y="2441407"/>
              <a:ext cx="18387315" cy="646986"/>
            </a:xfrm>
            <a:prstGeom prst="roundRect">
              <a:avLst/>
            </a:prstGeom>
            <a:solidFill>
              <a:srgbClr val="981F29"/>
            </a:solidFill>
            <a:ln w="38100" cap="flat">
              <a:solidFill>
                <a:srgbClr val="BB253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ctr" defTabSz="1409700" rtl="0" fontAlgn="auto" latinLnBrk="0" hangingPunct="0">
                <a:lnSpc>
                  <a:spcPct val="100000"/>
                </a:lnSpc>
                <a:spcBef>
                  <a:spcPts val="0"/>
                </a:spcBef>
                <a:spcAft>
                  <a:spcPts val="0"/>
                </a:spcAft>
                <a:buClrTx/>
                <a:buSzTx/>
                <a:buFontTx/>
                <a:buNone/>
                <a:tabLst/>
              </a:pPr>
              <a:r>
                <a:rPr lang="en-GB" sz="2800" b="1" dirty="0">
                  <a:solidFill>
                    <a:schemeClr val="bg1"/>
                  </a:solidFill>
                </a:rPr>
                <a:t>MetaModeling UX</a:t>
              </a:r>
              <a:endParaRPr kumimoji="0" lang="en-CH" sz="2800" b="1"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p:txBody>
        </p:sp>
      </p:grpSp>
      <p:pic>
        <p:nvPicPr>
          <p:cNvPr id="14" name="Content Placeholder 4">
            <a:extLst>
              <a:ext uri="{FF2B5EF4-FFF2-40B4-BE49-F238E27FC236}">
                <a16:creationId xmlns:a16="http://schemas.microsoft.com/office/drawing/2014/main" id="{A71E16B4-2311-3346-232C-FDED03968AD5}"/>
              </a:ext>
            </a:extLst>
          </p:cNvPr>
          <p:cNvPicPr>
            <a:picLocks noChangeAspect="1"/>
          </p:cNvPicPr>
          <p:nvPr/>
        </p:nvPicPr>
        <p:blipFill>
          <a:blip r:embed="rId4"/>
          <a:stretch>
            <a:fillRect/>
          </a:stretch>
        </p:blipFill>
        <p:spPr>
          <a:xfrm>
            <a:off x="25184777" y="426724"/>
            <a:ext cx="4177872" cy="50798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pic>
        <p:nvPicPr>
          <p:cNvPr id="15" name="Picture 14">
            <a:extLst>
              <a:ext uri="{FF2B5EF4-FFF2-40B4-BE49-F238E27FC236}">
                <a16:creationId xmlns:a16="http://schemas.microsoft.com/office/drawing/2014/main" id="{3671F7F4-78C4-D63F-B314-AF0871BD9A76}"/>
              </a:ext>
            </a:extLst>
          </p:cNvPr>
          <p:cNvPicPr>
            <a:picLocks noChangeAspect="1"/>
          </p:cNvPicPr>
          <p:nvPr/>
        </p:nvPicPr>
        <p:blipFill>
          <a:blip r:embed="rId5"/>
          <a:stretch>
            <a:fillRect/>
          </a:stretch>
        </p:blipFill>
        <p:spPr>
          <a:xfrm>
            <a:off x="3534508" y="11532798"/>
            <a:ext cx="1221532" cy="591915"/>
          </a:xfrm>
          <a:prstGeom prst="rect">
            <a:avLst/>
          </a:prstGeom>
        </p:spPr>
      </p:pic>
      <p:pic>
        <p:nvPicPr>
          <p:cNvPr id="17" name="Picture 16">
            <a:extLst>
              <a:ext uri="{FF2B5EF4-FFF2-40B4-BE49-F238E27FC236}">
                <a16:creationId xmlns:a16="http://schemas.microsoft.com/office/drawing/2014/main" id="{E1625D60-8E4E-9266-ABB8-72F193C20E08}"/>
              </a:ext>
            </a:extLst>
          </p:cNvPr>
          <p:cNvPicPr>
            <a:picLocks noChangeAspect="1"/>
          </p:cNvPicPr>
          <p:nvPr/>
        </p:nvPicPr>
        <p:blipFill>
          <a:blip r:embed="rId6"/>
          <a:stretch>
            <a:fillRect/>
          </a:stretch>
        </p:blipFill>
        <p:spPr>
          <a:xfrm>
            <a:off x="21300987" y="11602485"/>
            <a:ext cx="619211" cy="533474"/>
          </a:xfrm>
          <a:prstGeom prst="rect">
            <a:avLst/>
          </a:prstGeom>
        </p:spPr>
      </p:pic>
      <p:pic>
        <p:nvPicPr>
          <p:cNvPr id="28" name="Picture 27">
            <a:extLst>
              <a:ext uri="{FF2B5EF4-FFF2-40B4-BE49-F238E27FC236}">
                <a16:creationId xmlns:a16="http://schemas.microsoft.com/office/drawing/2014/main" id="{32C5AF3D-2F3A-FE82-4C83-10B7CAF17002}"/>
              </a:ext>
            </a:extLst>
          </p:cNvPr>
          <p:cNvPicPr>
            <a:picLocks noChangeAspect="1"/>
          </p:cNvPicPr>
          <p:nvPr/>
        </p:nvPicPr>
        <p:blipFill>
          <a:blip r:embed="rId7"/>
          <a:stretch>
            <a:fillRect/>
          </a:stretch>
        </p:blipFill>
        <p:spPr>
          <a:xfrm>
            <a:off x="9536629" y="6508139"/>
            <a:ext cx="762064" cy="515980"/>
          </a:xfrm>
          <a:prstGeom prst="rect">
            <a:avLst/>
          </a:prstGeom>
        </p:spPr>
      </p:pic>
      <p:pic>
        <p:nvPicPr>
          <p:cNvPr id="6" name="Picture 5">
            <a:extLst>
              <a:ext uri="{FF2B5EF4-FFF2-40B4-BE49-F238E27FC236}">
                <a16:creationId xmlns:a16="http://schemas.microsoft.com/office/drawing/2014/main" id="{62DC4CD1-7FB9-F8C9-848C-731FF727B607}"/>
              </a:ext>
            </a:extLst>
          </p:cNvPr>
          <p:cNvPicPr>
            <a:picLocks noChangeAspect="1"/>
          </p:cNvPicPr>
          <p:nvPr/>
        </p:nvPicPr>
        <p:blipFill>
          <a:blip r:embed="rId8"/>
          <a:stretch>
            <a:fillRect/>
          </a:stretch>
        </p:blipFill>
        <p:spPr>
          <a:xfrm>
            <a:off x="25090395" y="7142088"/>
            <a:ext cx="4274761" cy="5139891"/>
          </a:xfrm>
          <a:prstGeom prst="rect">
            <a:avLst/>
          </a:prstGeom>
        </p:spPr>
      </p:pic>
      <p:pic>
        <p:nvPicPr>
          <p:cNvPr id="7" name="Picture 6">
            <a:extLst>
              <a:ext uri="{FF2B5EF4-FFF2-40B4-BE49-F238E27FC236}">
                <a16:creationId xmlns:a16="http://schemas.microsoft.com/office/drawing/2014/main" id="{DD2BF818-9BE2-A5D7-EF6C-27DB4A0E57BF}"/>
              </a:ext>
            </a:extLst>
          </p:cNvPr>
          <p:cNvPicPr>
            <a:picLocks noChangeAspect="1"/>
          </p:cNvPicPr>
          <p:nvPr/>
        </p:nvPicPr>
        <p:blipFill>
          <a:blip r:embed="rId9"/>
          <a:stretch>
            <a:fillRect/>
          </a:stretch>
        </p:blipFill>
        <p:spPr>
          <a:xfrm>
            <a:off x="7618736" y="4542561"/>
            <a:ext cx="352474" cy="409632"/>
          </a:xfrm>
          <a:prstGeom prst="rect">
            <a:avLst/>
          </a:prstGeom>
        </p:spPr>
      </p:pic>
      <p:grpSp>
        <p:nvGrpSpPr>
          <p:cNvPr id="42" name="Group 41">
            <a:extLst>
              <a:ext uri="{FF2B5EF4-FFF2-40B4-BE49-F238E27FC236}">
                <a16:creationId xmlns:a16="http://schemas.microsoft.com/office/drawing/2014/main" id="{E5A79ECB-4708-49FB-8B89-ECBE0983694D}"/>
              </a:ext>
            </a:extLst>
          </p:cNvPr>
          <p:cNvGrpSpPr/>
          <p:nvPr/>
        </p:nvGrpSpPr>
        <p:grpSpPr>
          <a:xfrm>
            <a:off x="5116876" y="4570013"/>
            <a:ext cx="1017618" cy="409632"/>
            <a:chOff x="7621321" y="4098668"/>
            <a:chExt cx="1017618" cy="409632"/>
          </a:xfrm>
        </p:grpSpPr>
        <p:pic>
          <p:nvPicPr>
            <p:cNvPr id="36" name="Picture 35">
              <a:extLst>
                <a:ext uri="{FF2B5EF4-FFF2-40B4-BE49-F238E27FC236}">
                  <a16:creationId xmlns:a16="http://schemas.microsoft.com/office/drawing/2014/main" id="{51745CDA-6A20-82CB-A9DC-427D1F8F48CB}"/>
                </a:ext>
              </a:extLst>
            </p:cNvPr>
            <p:cNvPicPr>
              <a:picLocks noChangeAspect="1"/>
            </p:cNvPicPr>
            <p:nvPr/>
          </p:nvPicPr>
          <p:blipFill>
            <a:blip r:embed="rId9"/>
            <a:stretch>
              <a:fillRect/>
            </a:stretch>
          </p:blipFill>
          <p:spPr>
            <a:xfrm>
              <a:off x="7621321" y="4098668"/>
              <a:ext cx="1017618" cy="409632"/>
            </a:xfrm>
            <a:prstGeom prst="rect">
              <a:avLst/>
            </a:prstGeom>
          </p:spPr>
        </p:pic>
        <p:pic>
          <p:nvPicPr>
            <p:cNvPr id="37" name="Picture 36">
              <a:extLst>
                <a:ext uri="{FF2B5EF4-FFF2-40B4-BE49-F238E27FC236}">
                  <a16:creationId xmlns:a16="http://schemas.microsoft.com/office/drawing/2014/main" id="{4583B095-F8DB-CF88-A035-DF98E9AC76FC}"/>
                </a:ext>
              </a:extLst>
            </p:cNvPr>
            <p:cNvPicPr>
              <a:picLocks noChangeAspect="1"/>
            </p:cNvPicPr>
            <p:nvPr/>
          </p:nvPicPr>
          <p:blipFill>
            <a:blip r:embed="rId10"/>
            <a:stretch>
              <a:fillRect/>
            </a:stretch>
          </p:blipFill>
          <p:spPr>
            <a:xfrm>
              <a:off x="7856842" y="4167133"/>
              <a:ext cx="746340" cy="272701"/>
            </a:xfrm>
            <a:prstGeom prst="rect">
              <a:avLst/>
            </a:prstGeom>
          </p:spPr>
        </p:pic>
      </p:grpSp>
      <p:pic>
        <p:nvPicPr>
          <p:cNvPr id="8" name="Picture 7">
            <a:extLst>
              <a:ext uri="{FF2B5EF4-FFF2-40B4-BE49-F238E27FC236}">
                <a16:creationId xmlns:a16="http://schemas.microsoft.com/office/drawing/2014/main" id="{9C02C5BA-2AF5-B6B0-A7DC-ED824C75F43E}"/>
              </a:ext>
            </a:extLst>
          </p:cNvPr>
          <p:cNvPicPr>
            <a:picLocks noChangeAspect="1"/>
          </p:cNvPicPr>
          <p:nvPr/>
        </p:nvPicPr>
        <p:blipFill>
          <a:blip r:embed="rId11"/>
          <a:stretch>
            <a:fillRect/>
          </a:stretch>
        </p:blipFill>
        <p:spPr>
          <a:xfrm>
            <a:off x="4900700" y="4078437"/>
            <a:ext cx="1059009" cy="409631"/>
          </a:xfrm>
          <a:prstGeom prst="rect">
            <a:avLst/>
          </a:prstGeom>
        </p:spPr>
      </p:pic>
      <p:pic>
        <p:nvPicPr>
          <p:cNvPr id="19" name="Picture 18">
            <a:extLst>
              <a:ext uri="{FF2B5EF4-FFF2-40B4-BE49-F238E27FC236}">
                <a16:creationId xmlns:a16="http://schemas.microsoft.com/office/drawing/2014/main" id="{B752AED7-9176-3CDD-668A-C653570C9294}"/>
              </a:ext>
            </a:extLst>
          </p:cNvPr>
          <p:cNvPicPr>
            <a:picLocks noChangeAspect="1"/>
          </p:cNvPicPr>
          <p:nvPr/>
        </p:nvPicPr>
        <p:blipFill>
          <a:blip r:embed="rId12"/>
          <a:stretch>
            <a:fillRect/>
          </a:stretch>
        </p:blipFill>
        <p:spPr>
          <a:xfrm>
            <a:off x="5959709" y="6513202"/>
            <a:ext cx="1038370" cy="398404"/>
          </a:xfrm>
          <a:prstGeom prst="rect">
            <a:avLst/>
          </a:prstGeom>
        </p:spPr>
      </p:pic>
      <p:pic>
        <p:nvPicPr>
          <p:cNvPr id="9" name="Picture 8">
            <a:extLst>
              <a:ext uri="{FF2B5EF4-FFF2-40B4-BE49-F238E27FC236}">
                <a16:creationId xmlns:a16="http://schemas.microsoft.com/office/drawing/2014/main" id="{34444AF0-1ACD-0693-A76E-EBEBCAF10007}"/>
              </a:ext>
            </a:extLst>
          </p:cNvPr>
          <p:cNvPicPr>
            <a:picLocks noChangeAspect="1"/>
          </p:cNvPicPr>
          <p:nvPr/>
        </p:nvPicPr>
        <p:blipFill>
          <a:blip r:embed="rId13"/>
          <a:stretch>
            <a:fillRect/>
          </a:stretch>
        </p:blipFill>
        <p:spPr>
          <a:xfrm>
            <a:off x="4904518" y="7749765"/>
            <a:ext cx="4480113" cy="3360085"/>
          </a:xfrm>
          <a:prstGeom prst="rect">
            <a:avLst/>
          </a:prstGeom>
        </p:spPr>
      </p:pic>
      <p:pic>
        <p:nvPicPr>
          <p:cNvPr id="16" name="Picture 15">
            <a:extLst>
              <a:ext uri="{FF2B5EF4-FFF2-40B4-BE49-F238E27FC236}">
                <a16:creationId xmlns:a16="http://schemas.microsoft.com/office/drawing/2014/main" id="{BBDD0ACB-C379-CCD1-1E3A-69788E949546}"/>
              </a:ext>
            </a:extLst>
          </p:cNvPr>
          <p:cNvPicPr>
            <a:picLocks noChangeAspect="1"/>
          </p:cNvPicPr>
          <p:nvPr/>
        </p:nvPicPr>
        <p:blipFill>
          <a:blip r:embed="rId14"/>
          <a:stretch>
            <a:fillRect/>
          </a:stretch>
        </p:blipFill>
        <p:spPr>
          <a:xfrm>
            <a:off x="12816965" y="7639105"/>
            <a:ext cx="3372050" cy="3372050"/>
          </a:xfrm>
          <a:prstGeom prst="rect">
            <a:avLst/>
          </a:prstGeom>
        </p:spPr>
      </p:pic>
      <p:pic>
        <p:nvPicPr>
          <p:cNvPr id="20" name="Picture 19">
            <a:extLst>
              <a:ext uri="{FF2B5EF4-FFF2-40B4-BE49-F238E27FC236}">
                <a16:creationId xmlns:a16="http://schemas.microsoft.com/office/drawing/2014/main" id="{C0F03463-E38D-0C9C-801B-BD83932C533C}"/>
              </a:ext>
            </a:extLst>
          </p:cNvPr>
          <p:cNvPicPr>
            <a:picLocks noChangeAspect="1"/>
          </p:cNvPicPr>
          <p:nvPr/>
        </p:nvPicPr>
        <p:blipFill>
          <a:blip r:embed="rId15"/>
          <a:srcRect b="48029"/>
          <a:stretch/>
        </p:blipFill>
        <p:spPr>
          <a:xfrm rot="5400000" flipV="1">
            <a:off x="9562613" y="8763247"/>
            <a:ext cx="2908614" cy="1333121"/>
          </a:xfrm>
          <a:prstGeom prst="rect">
            <a:avLst/>
          </a:prstGeom>
        </p:spPr>
      </p:pic>
    </p:spTree>
    <p:extLst>
      <p:ext uri="{BB962C8B-B14F-4D97-AF65-F5344CB8AC3E}">
        <p14:creationId xmlns:p14="http://schemas.microsoft.com/office/powerpoint/2010/main" val="84089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Content"/>
          <p:cNvSpPr txBox="1">
            <a:spLocks noGrp="1"/>
          </p:cNvSpPr>
          <p:nvPr>
            <p:ph type="title"/>
          </p:nvPr>
        </p:nvSpPr>
        <p:spPr>
          <a:xfrm>
            <a:off x="598042" y="702972"/>
            <a:ext cx="22472651" cy="1473770"/>
          </a:xfrm>
        </p:spPr>
        <p:txBody>
          <a:bodyPr/>
          <a:lstStyle/>
          <a:p>
            <a:r>
              <a:rPr lang="en-US"/>
              <a:t>Content</a:t>
            </a:r>
          </a:p>
        </p:txBody>
      </p:sp>
      <p:sp>
        <p:nvSpPr>
          <p:cNvPr id="147" name="Background…"/>
          <p:cNvSpPr txBox="1">
            <a:spLocks noGrp="1"/>
          </p:cNvSpPr>
          <p:nvPr>
            <p:ph type="body" idx="1"/>
          </p:nvPr>
        </p:nvSpPr>
        <p:spPr>
          <a:xfrm>
            <a:off x="575665" y="2498835"/>
            <a:ext cx="23129306" cy="9783144"/>
          </a:xfrm>
        </p:spPr>
        <p:txBody>
          <a:bodyPr/>
          <a:lstStyle/>
          <a:p>
            <a:pPr lvl="1"/>
            <a:r>
              <a:rPr lang="en-US" dirty="0"/>
              <a:t>Background &amp; Objectives</a:t>
            </a:r>
          </a:p>
          <a:p>
            <a:pPr lvl="1"/>
            <a:r>
              <a:rPr lang="en-US" dirty="0"/>
              <a:t>Setup &amp; Surrogate Model Building</a:t>
            </a:r>
          </a:p>
          <a:p>
            <a:pPr lvl="1"/>
            <a:r>
              <a:rPr lang="en-US" dirty="0"/>
              <a:t>Example Applications</a:t>
            </a:r>
          </a:p>
          <a:p>
            <a:pPr lvl="1"/>
            <a:r>
              <a:rPr lang="en-US" dirty="0"/>
              <a:t>Next Steps</a:t>
            </a:r>
          </a:p>
          <a:p>
            <a:pPr lvl="1"/>
            <a:r>
              <a:rPr lang="en-US" dirty="0"/>
              <a:t>Conclusions</a:t>
            </a:r>
          </a:p>
        </p:txBody>
      </p:sp>
      <p:sp>
        <p:nvSpPr>
          <p:cNvPr id="148" name="Slide Number"/>
          <p:cNvSpPr txBox="1">
            <a:spLocks noGrp="1"/>
          </p:cNvSpPr>
          <p:nvPr>
            <p:ph type="sldNum" sz="quarter" idx="2"/>
          </p:nvPr>
        </p:nvSpPr>
        <p:spPr>
          <a:xfrm>
            <a:off x="11950700" y="12982020"/>
            <a:ext cx="461671" cy="469901"/>
          </a:xfr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lang="en-CH"/>
              <a:pPr/>
              <a:t>2</a:t>
            </a:fld>
            <a:endParaRPr lang="en-CH"/>
          </a:p>
        </p:txBody>
      </p:sp>
      <p:pic>
        <p:nvPicPr>
          <p:cNvPr id="149" name="ITIS_Blue_logo.png" descr="ITIS_Blue_logo.png"/>
          <p:cNvPicPr>
            <a:picLocks noChangeAspect="1"/>
          </p:cNvPicPr>
          <p:nvPr/>
        </p:nvPicPr>
        <p:blipFill>
          <a:blip r:embed="rId2"/>
          <a:srcRect/>
          <a:stretch>
            <a:fillRect/>
          </a:stretch>
        </p:blipFill>
        <p:spPr>
          <a:xfrm>
            <a:off x="691470" y="12357387"/>
            <a:ext cx="4579478" cy="950981"/>
          </a:xfrm>
          <a:prstGeom prst="rect">
            <a:avLst/>
          </a:prstGeom>
          <a:ln w="38100"/>
        </p:spPr>
      </p:pic>
      <p:sp>
        <p:nvSpPr>
          <p:cNvPr id="2" name="Compliance Evaluations of Inductive WPT, Okinawa, 2024">
            <a:extLst>
              <a:ext uri="{FF2B5EF4-FFF2-40B4-BE49-F238E27FC236}">
                <a16:creationId xmlns:a16="http://schemas.microsoft.com/office/drawing/2014/main" id="{97025E48-F351-5140-7321-97EE92A1F893}"/>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729D804-D64E-146B-6859-61A380FBE7C2}"/>
            </a:ext>
          </a:extLst>
        </p:cNvPr>
        <p:cNvGrpSpPr/>
        <p:nvPr/>
      </p:nvGrpSpPr>
      <p:grpSpPr>
        <a:xfrm>
          <a:off x="0" y="0"/>
          <a:ext cx="0" cy="0"/>
          <a:chOff x="0" y="0"/>
          <a:chExt cx="0" cy="0"/>
        </a:xfrm>
      </p:grpSpPr>
      <p:sp>
        <p:nvSpPr>
          <p:cNvPr id="152" name="Add Subtitle (Capital Letters)">
            <a:extLst>
              <a:ext uri="{FF2B5EF4-FFF2-40B4-BE49-F238E27FC236}">
                <a16:creationId xmlns:a16="http://schemas.microsoft.com/office/drawing/2014/main" id="{FE7F0275-24B2-0E1B-7EC5-1ACBD05EF989}"/>
              </a:ext>
            </a:extLst>
          </p:cNvPr>
          <p:cNvSpPr txBox="1">
            <a:spLocks noGrp="1"/>
          </p:cNvSpPr>
          <p:nvPr>
            <p:ph type="title"/>
          </p:nvPr>
        </p:nvSpPr>
        <p:spPr>
          <a:prstGeom prst="rect">
            <a:avLst/>
          </a:prstGeom>
        </p:spPr>
        <p:txBody>
          <a:bodyPr/>
          <a:lstStyle/>
          <a:p>
            <a:r>
              <a:rPr lang="en-GB" dirty="0"/>
              <a:t>Other Issues</a:t>
            </a:r>
            <a:endParaRPr dirty="0"/>
          </a:p>
        </p:txBody>
      </p:sp>
      <p:pic>
        <p:nvPicPr>
          <p:cNvPr id="154" name="ITIS_Blue_logo.png" descr="ITIS_Blue_logo.png">
            <a:extLst>
              <a:ext uri="{FF2B5EF4-FFF2-40B4-BE49-F238E27FC236}">
                <a16:creationId xmlns:a16="http://schemas.microsoft.com/office/drawing/2014/main" id="{B4C85FD7-D3F5-C982-5417-C7CBEFB72BD5}"/>
              </a:ext>
            </a:extLst>
          </p:cNvPr>
          <p:cNvPicPr>
            <a:picLocks noChangeAspect="1"/>
          </p:cNvPicPr>
          <p:nvPr/>
        </p:nvPicPr>
        <p:blipFill>
          <a:blip r:embed="rId2"/>
          <a:srcRect/>
          <a:stretch>
            <a:fillRect/>
          </a:stretch>
        </p:blipFill>
        <p:spPr>
          <a:xfrm>
            <a:off x="691470" y="12408187"/>
            <a:ext cx="4579478" cy="950981"/>
          </a:xfrm>
          <a:prstGeom prst="rect">
            <a:avLst/>
          </a:prstGeom>
          <a:ln w="38100"/>
        </p:spPr>
      </p:pic>
      <p:sp>
        <p:nvSpPr>
          <p:cNvPr id="155" name="Slide Number">
            <a:extLst>
              <a:ext uri="{FF2B5EF4-FFF2-40B4-BE49-F238E27FC236}">
                <a16:creationId xmlns:a16="http://schemas.microsoft.com/office/drawing/2014/main" id="{B57BE5F6-0B00-78EB-BF96-3C131562328D}"/>
              </a:ext>
            </a:extLst>
          </p:cNvPr>
          <p:cNvSpPr txBox="1">
            <a:spLocks noGrp="1"/>
          </p:cNvSpPr>
          <p:nvPr>
            <p:ph type="sldNum" sz="quarter" idx="2"/>
          </p:nvPr>
        </p:nvSpPr>
        <p:spPr>
          <a:xfrm>
            <a:off x="12022607" y="12982021"/>
            <a:ext cx="313386" cy="4699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20</a:t>
            </a:fld>
            <a:endParaRPr/>
          </a:p>
        </p:txBody>
      </p:sp>
      <p:sp>
        <p:nvSpPr>
          <p:cNvPr id="156" name="Compliance Evaluations of Inductive WPT, Okinawa, 2024">
            <a:extLst>
              <a:ext uri="{FF2B5EF4-FFF2-40B4-BE49-F238E27FC236}">
                <a16:creationId xmlns:a16="http://schemas.microsoft.com/office/drawing/2014/main" id="{B483FD6B-6D02-F13D-A2C9-7973F27AFC69}"/>
              </a:ext>
            </a:extLst>
          </p:cNvPr>
          <p:cNvSpPr txBox="1"/>
          <p:nvPr/>
        </p:nvSpPr>
        <p:spPr>
          <a:xfrm>
            <a:off x="12715438" y="13058221"/>
            <a:ext cx="10057317" cy="317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defRPr>
                <a:uFill>
                  <a:solidFill>
                    <a:srgbClr val="959093"/>
                  </a:solidFill>
                </a:uFill>
              </a:defRPr>
            </a:pPr>
            <a:r>
              <a:rPr>
                <a:uFill>
                  <a:solidFill>
                    <a:srgbClr val="232323"/>
                  </a:solidFill>
                </a:uFill>
              </a:rPr>
              <a:t>Compliance Evaluations of Inductive WPT, Okinawa, 2024</a:t>
            </a:r>
          </a:p>
        </p:txBody>
      </p:sp>
      <p:sp>
        <p:nvSpPr>
          <p:cNvPr id="4" name="Compliance Evaluations of Inductive WPT, Okinawa, 2024">
            <a:extLst>
              <a:ext uri="{FF2B5EF4-FFF2-40B4-BE49-F238E27FC236}">
                <a16:creationId xmlns:a16="http://schemas.microsoft.com/office/drawing/2014/main" id="{C4FA420C-61E0-8763-4BE1-05FBA458C839}"/>
              </a:ext>
            </a:extLst>
          </p:cNvPr>
          <p:cNvSpPr txBox="1"/>
          <p:nvPr/>
        </p:nvSpPr>
        <p:spPr>
          <a:xfrm>
            <a:off x="12715438" y="13052557"/>
            <a:ext cx="8923061"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
        <p:nvSpPr>
          <p:cNvPr id="5" name="Compliance Evaluations of Inductive WPT, Okinawa, 2024">
            <a:extLst>
              <a:ext uri="{FF2B5EF4-FFF2-40B4-BE49-F238E27FC236}">
                <a16:creationId xmlns:a16="http://schemas.microsoft.com/office/drawing/2014/main" id="{D4E6B0EF-0920-5FC4-D40D-F7D18C748B3F}"/>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Tree>
    <p:extLst>
      <p:ext uri="{BB962C8B-B14F-4D97-AF65-F5344CB8AC3E}">
        <p14:creationId xmlns:p14="http://schemas.microsoft.com/office/powerpoint/2010/main" val="133256236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5FD86AA-63C2-5EBD-EB2F-FB2621BD0A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20D84E-2D97-412E-09D5-844250C87A4E}"/>
              </a:ext>
            </a:extLst>
          </p:cNvPr>
          <p:cNvSpPr>
            <a:spLocks noGrp="1"/>
          </p:cNvSpPr>
          <p:nvPr>
            <p:ph type="title"/>
          </p:nvPr>
        </p:nvSpPr>
        <p:spPr/>
        <p:txBody>
          <a:bodyPr/>
          <a:lstStyle/>
          <a:p>
            <a:r>
              <a:rPr lang="en-GB" dirty="0"/>
              <a:t>Other issues</a:t>
            </a:r>
            <a:endParaRPr lang="en-CH" dirty="0"/>
          </a:p>
        </p:txBody>
      </p:sp>
      <p:sp>
        <p:nvSpPr>
          <p:cNvPr id="3" name="Text Placeholder 2">
            <a:extLst>
              <a:ext uri="{FF2B5EF4-FFF2-40B4-BE49-F238E27FC236}">
                <a16:creationId xmlns:a16="http://schemas.microsoft.com/office/drawing/2014/main" id="{C11D5C61-5D61-703A-61CE-728D9CD70AF2}"/>
              </a:ext>
            </a:extLst>
          </p:cNvPr>
          <p:cNvSpPr>
            <a:spLocks noGrp="1"/>
          </p:cNvSpPr>
          <p:nvPr>
            <p:ph type="body" idx="1"/>
          </p:nvPr>
        </p:nvSpPr>
        <p:spPr/>
        <p:txBody>
          <a:bodyPr>
            <a:normAutofit/>
          </a:bodyPr>
          <a:lstStyle/>
          <a:p>
            <a:pPr marL="504000" marR="0" lvl="1" indent="-504000" algn="l" defTabSz="1409700" eaLnBrk="1" fontAlgn="auto" latinLnBrk="0" hangingPunct="1">
              <a:lnSpc>
                <a:spcPct val="100000"/>
              </a:lnSpc>
              <a:spcBef>
                <a:spcPts val="1500"/>
              </a:spcBef>
              <a:spcAft>
                <a:spcPts val="0"/>
              </a:spcAft>
              <a:buClrTx/>
              <a:buSzPct val="60000"/>
              <a:buFontTx/>
              <a:buBlip>
                <a:blip r:embed="rId2"/>
              </a:buBlip>
              <a:tabLst/>
              <a:defRPr/>
            </a:pP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development</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timeline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e.g</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what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should</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be done &amp;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by</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when</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work</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backwards</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from</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May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release</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a:t>
            </a:r>
          </a:p>
          <a:p>
            <a:pPr marL="504000" marR="0" lvl="1" indent="-504000" algn="l" defTabSz="1409700" eaLnBrk="1" fontAlgn="auto" latinLnBrk="0" hangingPunct="1">
              <a:lnSpc>
                <a:spcPct val="100000"/>
              </a:lnSpc>
              <a:spcBef>
                <a:spcPts val="1500"/>
              </a:spcBef>
              <a:spcAft>
                <a:spcPts val="0"/>
              </a:spcAft>
              <a:buClrTx/>
              <a:buSzPct val="60000"/>
              <a:buFontTx/>
              <a:buBlip>
                <a:blip r:embed="rId2"/>
              </a:buBlip>
              <a:tabLst/>
              <a:defRPr/>
            </a:pPr>
            <a:r>
              <a:rPr lang="es-ES" sz="4000" dirty="0" err="1"/>
              <a:t>first</a:t>
            </a:r>
            <a:r>
              <a:rPr lang="es-ES" sz="4000" dirty="0"/>
              <a:t> </a:t>
            </a:r>
            <a:r>
              <a:rPr lang="es-ES" sz="4000" dirty="0" err="1"/>
              <a:t>prototype</a:t>
            </a:r>
            <a:r>
              <a:rPr lang="es-ES" sz="4000" dirty="0"/>
              <a:t> </a:t>
            </a:r>
            <a:r>
              <a:rPr lang="es-ES" sz="4000" dirty="0" err="1"/>
              <a:t>will</a:t>
            </a:r>
            <a:r>
              <a:rPr lang="es-ES" sz="4000" dirty="0"/>
              <a:t> be </a:t>
            </a:r>
            <a:r>
              <a:rPr lang="es-ES" sz="4000" dirty="0" err="1"/>
              <a:t>based</a:t>
            </a:r>
            <a:r>
              <a:rPr lang="es-ES" sz="4000" dirty="0"/>
              <a:t> </a:t>
            </a:r>
            <a:r>
              <a:rPr lang="es-ES" sz="4000" dirty="0" err="1"/>
              <a:t>on</a:t>
            </a:r>
            <a:r>
              <a:rPr lang="es-ES" sz="4000" dirty="0"/>
              <a:t> local </a:t>
            </a:r>
            <a:r>
              <a:rPr lang="es-ES" sz="4000" dirty="0" err="1"/>
              <a:t>execution</a:t>
            </a:r>
            <a:r>
              <a:rPr lang="es-ES" sz="4000" dirty="0"/>
              <a:t> (</a:t>
            </a:r>
            <a:r>
              <a:rPr lang="es-ES" sz="4000" dirty="0" err="1"/>
              <a:t>easy</a:t>
            </a:r>
            <a:r>
              <a:rPr lang="es-ES" sz="4000" dirty="0"/>
              <a:t> </a:t>
            </a:r>
            <a:r>
              <a:rPr lang="es-ES" sz="4000" dirty="0" err="1"/>
              <a:t>to</a:t>
            </a:r>
            <a:r>
              <a:rPr lang="es-ES" sz="4000" dirty="0"/>
              <a:t> </a:t>
            </a:r>
            <a:r>
              <a:rPr lang="es-ES" sz="4000" dirty="0" err="1"/>
              <a:t>export</a:t>
            </a:r>
            <a:r>
              <a:rPr lang="es-ES" sz="4000" dirty="0"/>
              <a:t> </a:t>
            </a:r>
            <a:r>
              <a:rPr lang="es-ES" sz="4000" dirty="0" err="1"/>
              <a:t>to</a:t>
            </a:r>
            <a:r>
              <a:rPr lang="es-ES" sz="4000" dirty="0"/>
              <a:t> </a:t>
            </a:r>
            <a:r>
              <a:rPr lang="es-ES" sz="4000" dirty="0" err="1"/>
              <a:t>in-service</a:t>
            </a:r>
            <a:r>
              <a:rPr lang="es-ES" sz="4000" dirty="0"/>
              <a:t> OSPARC </a:t>
            </a:r>
            <a:r>
              <a:rPr lang="es-ES" sz="4000" dirty="0" err="1"/>
              <a:t>execution</a:t>
            </a:r>
            <a:r>
              <a:rPr lang="es-ES" sz="4000" dirty="0"/>
              <a:t>)</a:t>
            </a:r>
          </a:p>
          <a:p>
            <a:pPr marL="961200" lvl="2" indent="-504000">
              <a:spcBef>
                <a:spcPts val="1500"/>
              </a:spcBef>
              <a:buSzPct val="60000"/>
              <a:buBlip>
                <a:blip r:embed="rId2"/>
              </a:buBlip>
              <a:defRPr/>
            </a:pPr>
            <a:r>
              <a:rPr lang="es-ES" sz="3000" dirty="0" err="1"/>
              <a:t>will</a:t>
            </a:r>
            <a:r>
              <a:rPr lang="es-ES" sz="3000" dirty="0"/>
              <a:t> </a:t>
            </a:r>
            <a:r>
              <a:rPr lang="es-ES" sz="3000" dirty="0" err="1"/>
              <a:t>already</a:t>
            </a:r>
            <a:r>
              <a:rPr lang="es-ES" sz="3000" dirty="0"/>
              <a:t> use </a:t>
            </a:r>
            <a:r>
              <a:rPr lang="es-ES" sz="3000" dirty="0" err="1"/>
              <a:t>Werner’s</a:t>
            </a:r>
            <a:r>
              <a:rPr lang="es-ES" sz="3000" dirty="0"/>
              <a:t> API so no </a:t>
            </a:r>
            <a:r>
              <a:rPr lang="es-ES" sz="3000" dirty="0" err="1"/>
              <a:t>refactoring</a:t>
            </a:r>
            <a:r>
              <a:rPr lang="es-ES" sz="3000" dirty="0"/>
              <a:t> </a:t>
            </a:r>
            <a:r>
              <a:rPr lang="es-ES" sz="3000" dirty="0" err="1"/>
              <a:t>needed</a:t>
            </a:r>
            <a:r>
              <a:rPr lang="es-ES" sz="3000" dirty="0"/>
              <a:t> </a:t>
            </a:r>
            <a:r>
              <a:rPr lang="es-ES" sz="3000" dirty="0" err="1"/>
              <a:t>when</a:t>
            </a:r>
            <a:r>
              <a:rPr lang="es-ES" sz="3000" dirty="0"/>
              <a:t> OSPARC </a:t>
            </a:r>
            <a:r>
              <a:rPr lang="es-ES" sz="3000" dirty="0" err="1"/>
              <a:t>backend</a:t>
            </a:r>
            <a:r>
              <a:rPr lang="es-ES" sz="3000" dirty="0"/>
              <a:t> </a:t>
            </a:r>
            <a:r>
              <a:rPr lang="es-ES" sz="3000" dirty="0" err="1"/>
              <a:t>becomes</a:t>
            </a:r>
            <a:r>
              <a:rPr lang="es-ES" sz="3000" dirty="0"/>
              <a:t> </a:t>
            </a:r>
            <a:r>
              <a:rPr lang="es-ES" sz="3000" dirty="0" err="1"/>
              <a:t>available</a:t>
            </a:r>
            <a:endParaRPr lang="es-ES" sz="3000" dirty="0"/>
          </a:p>
          <a:p>
            <a:pPr marL="504000" marR="0" lvl="1" indent="-504000" algn="l" defTabSz="1409700" eaLnBrk="1" fontAlgn="auto" latinLnBrk="0" hangingPunct="1">
              <a:lnSpc>
                <a:spcPct val="100000"/>
              </a:lnSpc>
              <a:spcBef>
                <a:spcPts val="1500"/>
              </a:spcBef>
              <a:spcAft>
                <a:spcPts val="0"/>
              </a:spcAft>
              <a:buClrTx/>
              <a:buSzPct val="60000"/>
              <a:buFontTx/>
              <a:buBlip>
                <a:blip r:embed="rId2"/>
              </a:buBlip>
              <a:tabLst/>
              <a:defRPr/>
            </a:pPr>
            <a:r>
              <a:rPr lang="es-ES" sz="4000" dirty="0" err="1"/>
              <a:t>don’t</a:t>
            </a:r>
            <a:r>
              <a:rPr lang="es-ES" sz="4000" dirty="0"/>
              <a:t> </a:t>
            </a:r>
            <a:r>
              <a:rPr lang="es-ES" sz="4000" dirty="0" err="1"/>
              <a:t>want</a:t>
            </a:r>
            <a:r>
              <a:rPr lang="es-ES" sz="4000" dirty="0"/>
              <a:t> </a:t>
            </a:r>
            <a:r>
              <a:rPr lang="es-ES" sz="4000" dirty="0" err="1"/>
              <a:t>users</a:t>
            </a:r>
            <a:r>
              <a:rPr lang="es-ES" sz="4000" dirty="0"/>
              <a:t> </a:t>
            </a:r>
            <a:r>
              <a:rPr lang="es-ES" sz="4000" dirty="0" err="1"/>
              <a:t>to</a:t>
            </a:r>
            <a:r>
              <a:rPr lang="es-ES" sz="4000" dirty="0"/>
              <a:t> </a:t>
            </a:r>
            <a:r>
              <a:rPr lang="es-ES" sz="4000" dirty="0" err="1"/>
              <a:t>skip</a:t>
            </a:r>
            <a:r>
              <a:rPr lang="es-ES" sz="4000" dirty="0"/>
              <a:t> SuMo </a:t>
            </a:r>
            <a:r>
              <a:rPr lang="es-ES" sz="4000" dirty="0" err="1"/>
              <a:t>inspection</a:t>
            </a:r>
            <a:r>
              <a:rPr lang="es-ES" sz="4000" dirty="0"/>
              <a:t> / </a:t>
            </a:r>
            <a:r>
              <a:rPr lang="es-ES" sz="4000" dirty="0" err="1"/>
              <a:t>validation</a:t>
            </a:r>
            <a:r>
              <a:rPr lang="es-ES" sz="4000" dirty="0"/>
              <a:t>; </a:t>
            </a:r>
            <a:r>
              <a:rPr lang="es-ES" sz="4000" dirty="0" err="1"/>
              <a:t>but</a:t>
            </a:r>
            <a:r>
              <a:rPr lang="es-ES" sz="4000" dirty="0"/>
              <a:t> </a:t>
            </a:r>
            <a:r>
              <a:rPr lang="es-ES" sz="4000" dirty="0" err="1"/>
              <a:t>registering</a:t>
            </a:r>
            <a:r>
              <a:rPr lang="es-ES" sz="4000" dirty="0"/>
              <a:t> </a:t>
            </a:r>
            <a:r>
              <a:rPr lang="es-ES" sz="4000" dirty="0" err="1"/>
              <a:t>each</a:t>
            </a:r>
            <a:r>
              <a:rPr lang="es-ES" sz="4000" dirty="0"/>
              <a:t> </a:t>
            </a:r>
            <a:r>
              <a:rPr lang="es-ES" sz="4000" dirty="0" err="1"/>
              <a:t>one</a:t>
            </a:r>
            <a:r>
              <a:rPr lang="es-ES" sz="4000" dirty="0"/>
              <a:t> is </a:t>
            </a:r>
            <a:r>
              <a:rPr lang="es-ES" sz="4000" dirty="0" err="1"/>
              <a:t>cumbersome</a:t>
            </a:r>
            <a:r>
              <a:rPr lang="es-ES" sz="4000" dirty="0"/>
              <a:t>. </a:t>
            </a:r>
            <a:r>
              <a:rPr lang="es-ES" sz="4000" dirty="0" err="1"/>
              <a:t>Assume</a:t>
            </a:r>
            <a:r>
              <a:rPr lang="es-ES" sz="4000" dirty="0"/>
              <a:t> log/ linear is </a:t>
            </a:r>
            <a:r>
              <a:rPr lang="es-ES" sz="4000" dirty="0" err="1"/>
              <a:t>same</a:t>
            </a:r>
            <a:r>
              <a:rPr lang="es-ES" sz="4000" dirty="0"/>
              <a:t> </a:t>
            </a:r>
            <a:r>
              <a:rPr lang="es-ES" sz="4000" dirty="0" err="1"/>
              <a:t>for</a:t>
            </a:r>
            <a:r>
              <a:rPr lang="es-ES" sz="4000" dirty="0"/>
              <a:t> </a:t>
            </a:r>
            <a:r>
              <a:rPr lang="es-ES" sz="4000" dirty="0" err="1"/>
              <a:t>all</a:t>
            </a:r>
            <a:r>
              <a:rPr lang="es-ES" sz="4000" dirty="0"/>
              <a:t>; and </a:t>
            </a:r>
            <a:r>
              <a:rPr lang="es-ES" sz="4000" dirty="0" err="1"/>
              <a:t>register</a:t>
            </a:r>
            <a:r>
              <a:rPr lang="es-ES" sz="4000" dirty="0"/>
              <a:t> </a:t>
            </a:r>
            <a:r>
              <a:rPr lang="es-ES" sz="4000" dirty="0" err="1"/>
              <a:t>all</a:t>
            </a:r>
            <a:r>
              <a:rPr lang="es-ES" sz="4000" dirty="0"/>
              <a:t> variables as a single </a:t>
            </a:r>
            <a:r>
              <a:rPr lang="es-ES" sz="4000" dirty="0" err="1"/>
              <a:t>function</a:t>
            </a:r>
            <a:r>
              <a:rPr lang="es-ES" sz="4000" dirty="0"/>
              <a:t> (</a:t>
            </a:r>
            <a:r>
              <a:rPr lang="es-ES" sz="4000" dirty="0" err="1"/>
              <a:t>containing</a:t>
            </a:r>
            <a:r>
              <a:rPr lang="es-ES" sz="4000" dirty="0"/>
              <a:t> N </a:t>
            </a:r>
            <a:r>
              <a:rPr lang="es-ES" sz="4000" dirty="0" err="1"/>
              <a:t>SuMos</a:t>
            </a:r>
            <a:r>
              <a:rPr lang="es-ES" sz="4000" dirty="0"/>
              <a:t>?)</a:t>
            </a:r>
          </a:p>
          <a:p>
            <a:pPr marL="504000" marR="0" lvl="1" indent="-504000" algn="l" defTabSz="1409700" eaLnBrk="1" fontAlgn="auto" latinLnBrk="0" hangingPunct="1">
              <a:lnSpc>
                <a:spcPct val="100000"/>
              </a:lnSpc>
              <a:spcBef>
                <a:spcPts val="1500"/>
              </a:spcBef>
              <a:spcAft>
                <a:spcPts val="0"/>
              </a:spcAft>
              <a:buClrTx/>
              <a:buSzPct val="60000"/>
              <a:buFontTx/>
              <a:buBlip>
                <a:blip r:embed="rId2"/>
              </a:buBlip>
              <a:tabLst/>
              <a:defRPr/>
            </a:pPr>
            <a:r>
              <a:rPr lang="es-ES" sz="4000" dirty="0" err="1"/>
              <a:t>multiple</a:t>
            </a:r>
            <a:r>
              <a:rPr lang="es-ES" sz="4000" dirty="0"/>
              <a:t> </a:t>
            </a:r>
            <a:r>
              <a:rPr lang="es-ES" sz="4000" dirty="0" err="1"/>
              <a:t>services</a:t>
            </a:r>
            <a:r>
              <a:rPr lang="es-ES" sz="4000" dirty="0"/>
              <a:t> (in App </a:t>
            </a:r>
            <a:r>
              <a:rPr lang="es-ES" sz="4000" dirty="0" err="1"/>
              <a:t>Mode</a:t>
            </a:r>
            <a:r>
              <a:rPr lang="es-ES" sz="4000" dirty="0"/>
              <a:t>) vs single </a:t>
            </a:r>
            <a:r>
              <a:rPr lang="es-ES" sz="4000" dirty="0" err="1"/>
              <a:t>service</a:t>
            </a:r>
            <a:r>
              <a:rPr lang="es-ES" sz="4000" dirty="0"/>
              <a:t> (</a:t>
            </a:r>
            <a:r>
              <a:rPr lang="es-ES" sz="4000" dirty="0" err="1"/>
              <a:t>with</a:t>
            </a:r>
            <a:r>
              <a:rPr lang="es-ES" sz="4000" dirty="0"/>
              <a:t> </a:t>
            </a:r>
            <a:r>
              <a:rPr lang="es-ES" sz="4000" dirty="0" err="1"/>
              <a:t>tabs</a:t>
            </a:r>
            <a:r>
              <a:rPr lang="es-ES" sz="4000" dirty="0"/>
              <a:t> </a:t>
            </a:r>
            <a:r>
              <a:rPr lang="es-ES" sz="4000" dirty="0" err="1"/>
              <a:t>emulating</a:t>
            </a:r>
            <a:r>
              <a:rPr lang="es-ES" sz="4000" dirty="0"/>
              <a:t> App </a:t>
            </a:r>
            <a:r>
              <a:rPr lang="es-ES" sz="4000" dirty="0" err="1"/>
              <a:t>Mode</a:t>
            </a:r>
            <a:r>
              <a:rPr lang="es-ES" sz="4000" dirty="0"/>
              <a:t>)</a:t>
            </a:r>
          </a:p>
          <a:p>
            <a:pPr marL="961200" lvl="2" indent="-504000">
              <a:spcBef>
                <a:spcPts val="1500"/>
              </a:spcBef>
              <a:buSzPct val="60000"/>
              <a:buBlip>
                <a:blip r:embed="rId2"/>
              </a:buBlip>
              <a:defRPr/>
            </a:pPr>
            <a:r>
              <a:rPr kumimoji="0" lang="es-ES" sz="3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devs</a:t>
            </a:r>
            <a:r>
              <a:rPr lang="es-ES" sz="3000" dirty="0"/>
              <a:t> </a:t>
            </a:r>
            <a:r>
              <a:rPr lang="es-ES" sz="3000" dirty="0" err="1"/>
              <a:t>suggested</a:t>
            </a:r>
            <a:r>
              <a:rPr lang="es-ES" sz="3000" dirty="0"/>
              <a:t> </a:t>
            </a:r>
            <a:r>
              <a:rPr lang="es-ES" sz="3000" dirty="0" err="1"/>
              <a:t>to</a:t>
            </a:r>
            <a:r>
              <a:rPr lang="es-ES" sz="3000" dirty="0"/>
              <a:t> do </a:t>
            </a:r>
            <a:r>
              <a:rPr lang="es-ES" sz="3000" dirty="0" err="1"/>
              <a:t>everything</a:t>
            </a:r>
            <a:r>
              <a:rPr lang="es-ES" sz="3000" dirty="0"/>
              <a:t> in single </a:t>
            </a:r>
            <a:r>
              <a:rPr lang="es-ES" sz="3000" dirty="0" err="1"/>
              <a:t>service</a:t>
            </a:r>
            <a:r>
              <a:rPr lang="es-ES" sz="3000" dirty="0"/>
              <a:t> </a:t>
            </a:r>
            <a:r>
              <a:rPr lang="es-ES" sz="3000" dirty="0" err="1"/>
              <a:t>unless</a:t>
            </a:r>
            <a:r>
              <a:rPr lang="es-ES" sz="3000" dirty="0"/>
              <a:t> </a:t>
            </a:r>
            <a:r>
              <a:rPr lang="es-ES" sz="3000" dirty="0" err="1"/>
              <a:t>need</a:t>
            </a:r>
            <a:r>
              <a:rPr lang="es-ES" sz="3000" dirty="0"/>
              <a:t> / </a:t>
            </a:r>
            <a:r>
              <a:rPr lang="es-ES" sz="3000" dirty="0" err="1"/>
              <a:t>specific</a:t>
            </a:r>
            <a:r>
              <a:rPr lang="es-ES" sz="3000" dirty="0"/>
              <a:t> </a:t>
            </a:r>
            <a:r>
              <a:rPr lang="es-ES" sz="3000" dirty="0" err="1"/>
              <a:t>gains</a:t>
            </a:r>
            <a:r>
              <a:rPr lang="es-ES" sz="3000" dirty="0"/>
              <a:t> </a:t>
            </a:r>
            <a:r>
              <a:rPr lang="es-ES" sz="3000" dirty="0" err="1"/>
              <a:t>from</a:t>
            </a:r>
            <a:r>
              <a:rPr lang="es-ES" sz="3000" dirty="0"/>
              <a:t> </a:t>
            </a:r>
            <a:r>
              <a:rPr lang="es-ES" sz="3000" dirty="0" err="1"/>
              <a:t>multi-service</a:t>
            </a:r>
            <a:endParaRPr lang="es-ES" sz="3000" dirty="0"/>
          </a:p>
          <a:p>
            <a:pPr marL="961200" lvl="2" indent="-504000">
              <a:spcBef>
                <a:spcPts val="1500"/>
              </a:spcBef>
              <a:buSzPct val="60000"/>
              <a:buBlip>
                <a:blip r:embed="rId2"/>
              </a:buBlip>
              <a:defRPr/>
            </a:pPr>
            <a:r>
              <a:rPr kumimoji="0" lang="es-ES" sz="3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Werner has al</a:t>
            </a:r>
            <a:r>
              <a:rPr lang="es-ES" sz="3000" dirty="0" err="1"/>
              <a:t>ways</a:t>
            </a:r>
            <a:r>
              <a:rPr lang="es-ES" sz="3000" dirty="0"/>
              <a:t> </a:t>
            </a:r>
            <a:r>
              <a:rPr lang="es-ES" sz="3000" dirty="0" err="1"/>
              <a:t>expressed</a:t>
            </a:r>
            <a:r>
              <a:rPr lang="es-ES" sz="3000" dirty="0"/>
              <a:t> </a:t>
            </a:r>
            <a:r>
              <a:rPr lang="es-ES" sz="3000" dirty="0" err="1"/>
              <a:t>concern</a:t>
            </a:r>
            <a:r>
              <a:rPr lang="es-ES" sz="3000" dirty="0"/>
              <a:t> </a:t>
            </a:r>
            <a:r>
              <a:rPr lang="es-ES" sz="3000" dirty="0" err="1"/>
              <a:t>about</a:t>
            </a:r>
            <a:r>
              <a:rPr lang="es-ES" sz="3000" dirty="0"/>
              <a:t> </a:t>
            </a:r>
            <a:r>
              <a:rPr lang="es-ES" sz="3000" dirty="0" err="1"/>
              <a:t>how</a:t>
            </a:r>
            <a:r>
              <a:rPr lang="es-ES" sz="3000" dirty="0"/>
              <a:t> interactive </a:t>
            </a:r>
            <a:r>
              <a:rPr lang="es-ES" sz="3000" dirty="0" err="1"/>
              <a:t>services</a:t>
            </a:r>
            <a:r>
              <a:rPr lang="es-ES" sz="3000" dirty="0"/>
              <a:t> share </a:t>
            </a:r>
            <a:r>
              <a:rPr lang="es-ES" sz="3000" dirty="0" err="1"/>
              <a:t>information</a:t>
            </a:r>
            <a:r>
              <a:rPr lang="es-ES" sz="3000" dirty="0"/>
              <a:t> </a:t>
            </a:r>
            <a:r>
              <a:rPr lang="es-ES" sz="3000" dirty="0" err="1"/>
              <a:t>between</a:t>
            </a:r>
            <a:r>
              <a:rPr lang="es-ES" sz="3000" dirty="0"/>
              <a:t> </a:t>
            </a:r>
            <a:r>
              <a:rPr lang="es-ES" sz="3000" dirty="0" err="1"/>
              <a:t>them</a:t>
            </a:r>
            <a:endParaRPr lang="es-ES" sz="3000" dirty="0"/>
          </a:p>
          <a:p>
            <a:pPr marL="961200" lvl="2" indent="-504000">
              <a:spcBef>
                <a:spcPts val="1500"/>
              </a:spcBef>
              <a:buSzPct val="60000"/>
              <a:buBlip>
                <a:blip r:embed="rId2"/>
              </a:buBlip>
              <a:defRPr/>
            </a:pPr>
            <a:r>
              <a:rPr kumimoji="0" lang="es-ES" sz="3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Q: </a:t>
            </a:r>
            <a:r>
              <a:rPr lang="es-ES" sz="3000" dirty="0"/>
              <a:t>do </a:t>
            </a:r>
            <a:r>
              <a:rPr lang="es-ES" sz="3000" dirty="0" err="1"/>
              <a:t>we</a:t>
            </a:r>
            <a:r>
              <a:rPr lang="es-ES" sz="3000" dirty="0"/>
              <a:t> </a:t>
            </a:r>
            <a:r>
              <a:rPr lang="es-ES" sz="3000" dirty="0" err="1"/>
              <a:t>allow</a:t>
            </a:r>
            <a:r>
              <a:rPr lang="es-ES" sz="3000" dirty="0"/>
              <a:t> </a:t>
            </a:r>
            <a:r>
              <a:rPr lang="es-ES" sz="3000" dirty="0" err="1"/>
              <a:t>users</a:t>
            </a:r>
            <a:r>
              <a:rPr lang="es-ES" sz="3000" dirty="0"/>
              <a:t> </a:t>
            </a:r>
            <a:r>
              <a:rPr lang="es-ES" sz="3000" dirty="0" err="1"/>
              <a:t>to</a:t>
            </a:r>
            <a:r>
              <a:rPr lang="es-ES" sz="3000" dirty="0"/>
              <a:t> </a:t>
            </a:r>
            <a:r>
              <a:rPr lang="es-ES" sz="3000" dirty="0" err="1"/>
              <a:t>go</a:t>
            </a:r>
            <a:r>
              <a:rPr lang="es-ES" sz="3000" dirty="0"/>
              <a:t> back &amp; </a:t>
            </a:r>
            <a:r>
              <a:rPr lang="es-ES" sz="3000" dirty="0" err="1"/>
              <a:t>forth</a:t>
            </a:r>
            <a:r>
              <a:rPr lang="es-ES" sz="3000" dirty="0"/>
              <a:t>, </a:t>
            </a:r>
            <a:r>
              <a:rPr lang="es-ES" sz="3000" dirty="0" err="1"/>
              <a:t>or</a:t>
            </a:r>
            <a:r>
              <a:rPr lang="es-ES" sz="3000" dirty="0"/>
              <a:t> are </a:t>
            </a:r>
            <a:r>
              <a:rPr lang="es-ES" sz="3000" dirty="0" err="1"/>
              <a:t>they</a:t>
            </a:r>
            <a:r>
              <a:rPr lang="es-ES" sz="3000" dirty="0"/>
              <a:t> </a:t>
            </a:r>
            <a:r>
              <a:rPr lang="es-ES" sz="3000" dirty="0" err="1"/>
              <a:t>fully</a:t>
            </a:r>
            <a:r>
              <a:rPr lang="es-ES" sz="3000" dirty="0"/>
              <a:t> linear </a:t>
            </a:r>
            <a:r>
              <a:rPr lang="es-ES" sz="3000" dirty="0" err="1"/>
              <a:t>workflows</a:t>
            </a:r>
            <a:r>
              <a:rPr lang="es-ES" sz="3000" dirty="0"/>
              <a:t>? </a:t>
            </a:r>
            <a:r>
              <a:rPr lang="es-ES" sz="3000" dirty="0" err="1"/>
              <a:t>If</a:t>
            </a:r>
            <a:r>
              <a:rPr lang="es-ES" sz="3000" dirty="0"/>
              <a:t> </a:t>
            </a:r>
            <a:r>
              <a:rPr lang="es-ES" sz="3000" dirty="0" err="1"/>
              <a:t>same</a:t>
            </a:r>
            <a:r>
              <a:rPr lang="es-ES" sz="3000" dirty="0"/>
              <a:t> step </a:t>
            </a:r>
            <a:r>
              <a:rPr lang="es-ES" sz="3000" dirty="0" err="1"/>
              <a:t>executed</a:t>
            </a:r>
            <a:r>
              <a:rPr lang="es-ES" sz="3000" dirty="0"/>
              <a:t> </a:t>
            </a:r>
            <a:r>
              <a:rPr lang="es-ES" sz="3000" dirty="0" err="1"/>
              <a:t>several</a:t>
            </a:r>
            <a:r>
              <a:rPr lang="es-ES" sz="3000" dirty="0"/>
              <a:t> times, </a:t>
            </a:r>
            <a:r>
              <a:rPr lang="es-ES" sz="3000" dirty="0" err="1"/>
              <a:t>might</a:t>
            </a:r>
            <a:r>
              <a:rPr lang="es-ES" sz="3000" dirty="0"/>
              <a:t> </a:t>
            </a:r>
            <a:r>
              <a:rPr lang="es-ES" sz="3000" dirty="0" err="1"/>
              <a:t>have</a:t>
            </a:r>
            <a:r>
              <a:rPr lang="es-ES" sz="3000" dirty="0"/>
              <a:t> </a:t>
            </a:r>
            <a:r>
              <a:rPr lang="es-ES" sz="3000" dirty="0" err="1"/>
              <a:t>synchrony</a:t>
            </a:r>
            <a:r>
              <a:rPr lang="es-ES" sz="3000" dirty="0"/>
              <a:t> </a:t>
            </a:r>
            <a:r>
              <a:rPr lang="es-ES" sz="3000" dirty="0" err="1"/>
              <a:t>issues</a:t>
            </a:r>
            <a:r>
              <a:rPr lang="es-ES" sz="3000" dirty="0"/>
              <a:t> (</a:t>
            </a:r>
            <a:r>
              <a:rPr lang="es-ES" sz="3000" dirty="0" err="1"/>
              <a:t>e.g</a:t>
            </a:r>
            <a:r>
              <a:rPr lang="es-ES" sz="3000" dirty="0"/>
              <a:t>. </a:t>
            </a:r>
            <a:r>
              <a:rPr lang="es-ES" sz="3000" dirty="0" err="1"/>
              <a:t>still</a:t>
            </a:r>
            <a:r>
              <a:rPr lang="es-ES" sz="3000" dirty="0"/>
              <a:t> </a:t>
            </a:r>
            <a:r>
              <a:rPr lang="es-ES" sz="3000" dirty="0" err="1"/>
              <a:t>using</a:t>
            </a:r>
            <a:r>
              <a:rPr lang="es-ES" sz="3000" dirty="0"/>
              <a:t> </a:t>
            </a:r>
            <a:r>
              <a:rPr lang="es-ES" sz="3000" dirty="0" err="1"/>
              <a:t>old</a:t>
            </a:r>
            <a:r>
              <a:rPr lang="es-ES" sz="3000" dirty="0"/>
              <a:t> </a:t>
            </a:r>
            <a:r>
              <a:rPr lang="es-ES" sz="3000" dirty="0" err="1"/>
              <a:t>results</a:t>
            </a:r>
            <a:r>
              <a:rPr lang="es-ES" sz="3000" dirty="0"/>
              <a:t>, </a:t>
            </a:r>
            <a:r>
              <a:rPr lang="es-ES" sz="3000" dirty="0" err="1"/>
              <a:t>etc</a:t>
            </a:r>
            <a:r>
              <a:rPr lang="es-ES" sz="3000" dirty="0"/>
              <a:t>). In a single </a:t>
            </a:r>
            <a:r>
              <a:rPr lang="es-ES" sz="3000" dirty="0" err="1"/>
              <a:t>service</a:t>
            </a:r>
            <a:r>
              <a:rPr lang="es-ES" sz="3000" dirty="0"/>
              <a:t> </a:t>
            </a:r>
            <a:r>
              <a:rPr lang="es-ES" sz="3000" dirty="0" err="1"/>
              <a:t>that</a:t>
            </a:r>
            <a:r>
              <a:rPr lang="es-ES" sz="3000" dirty="0"/>
              <a:t> is </a:t>
            </a:r>
            <a:r>
              <a:rPr lang="es-ES" sz="3000" dirty="0" err="1"/>
              <a:t>not</a:t>
            </a:r>
            <a:r>
              <a:rPr lang="es-ES" sz="3000" dirty="0"/>
              <a:t> </a:t>
            </a:r>
            <a:r>
              <a:rPr lang="es-ES" sz="3000" dirty="0" err="1"/>
              <a:t>an</a:t>
            </a:r>
            <a:r>
              <a:rPr lang="es-ES" sz="3000" dirty="0"/>
              <a:t> </a:t>
            </a:r>
            <a:r>
              <a:rPr lang="es-ES" sz="3000" dirty="0" err="1"/>
              <a:t>issue</a:t>
            </a:r>
            <a:r>
              <a:rPr lang="es-ES" sz="3000" dirty="0"/>
              <a:t> (</a:t>
            </a:r>
            <a:r>
              <a:rPr lang="es-ES" sz="3000" dirty="0" err="1"/>
              <a:t>state</a:t>
            </a:r>
            <a:r>
              <a:rPr lang="es-ES" sz="3000" dirty="0"/>
              <a:t> variables). </a:t>
            </a:r>
            <a:endParaRPr kumimoji="0" lang="es-ES" sz="3000" b="0" i="0" u="none" strike="noStrike" kern="0" cap="none" spc="0" normalizeH="0" baseline="0" noProof="0" dirty="0">
              <a:ln>
                <a:noFill/>
              </a:ln>
              <a:solidFill>
                <a:srgbClr val="235784"/>
              </a:solidFill>
              <a:effectLst/>
              <a:uLnTx/>
              <a:uFill>
                <a:solidFill>
                  <a:srgbClr val="000000"/>
                </a:solidFill>
              </a:uFill>
              <a:latin typeface="Helvetica Light"/>
              <a:sym typeface="Helvetica Light"/>
            </a:endParaRPr>
          </a:p>
          <a:p>
            <a:pPr marL="504000" marR="0" lvl="1" indent="-504000" algn="l" defTabSz="1409700" eaLnBrk="1" fontAlgn="auto" latinLnBrk="0" hangingPunct="1">
              <a:lnSpc>
                <a:spcPct val="100000"/>
              </a:lnSpc>
              <a:spcBef>
                <a:spcPts val="1500"/>
              </a:spcBef>
              <a:spcAft>
                <a:spcPts val="0"/>
              </a:spcAft>
              <a:buClrTx/>
              <a:buSzPct val="60000"/>
              <a:buFontTx/>
              <a:buBlip>
                <a:blip r:embed="rId2"/>
              </a:buBlip>
              <a:tabLst/>
              <a:defRPr/>
            </a:pP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Niels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wants</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all</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UIs</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visually</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unified</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by</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drawing</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from</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the</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same</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library</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of</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React</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components</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(JavaScript)</a:t>
            </a:r>
          </a:p>
          <a:p>
            <a:pPr marL="961200" lvl="2" indent="-504000">
              <a:spcBef>
                <a:spcPts val="1500"/>
              </a:spcBef>
              <a:buSzPct val="60000"/>
              <a:buBlip>
                <a:blip r:embed="rId2"/>
              </a:buBlip>
              <a:defRPr/>
            </a:pPr>
            <a:r>
              <a:rPr kumimoji="0" lang="es-ES" sz="3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any</a:t>
            </a:r>
            <a:r>
              <a:rPr kumimoji="0" lang="es-ES" sz="3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3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way</a:t>
            </a:r>
            <a:r>
              <a:rPr kumimoji="0" lang="es-ES" sz="3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3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to</a:t>
            </a:r>
            <a:r>
              <a:rPr kumimoji="0" lang="es-ES" sz="3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3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make</a:t>
            </a:r>
            <a:r>
              <a:rPr kumimoji="0" lang="es-ES" sz="3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3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it</a:t>
            </a:r>
            <a:r>
              <a:rPr kumimoji="0" lang="es-ES" sz="3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lang="es-ES" sz="3000" dirty="0"/>
              <a:t>Python-compatible? </a:t>
            </a:r>
            <a:r>
              <a:rPr lang="es-ES" sz="3000" dirty="0" err="1"/>
              <a:t>or</a:t>
            </a:r>
            <a:r>
              <a:rPr lang="es-ES" sz="3000" dirty="0"/>
              <a:t> </a:t>
            </a:r>
            <a:r>
              <a:rPr lang="es-ES" sz="3000" dirty="0" err="1"/>
              <a:t>need</a:t>
            </a:r>
            <a:r>
              <a:rPr lang="es-ES" sz="3000" dirty="0"/>
              <a:t> </a:t>
            </a:r>
            <a:r>
              <a:rPr lang="es-ES" sz="3000" dirty="0" err="1"/>
              <a:t>to</a:t>
            </a:r>
            <a:r>
              <a:rPr lang="es-ES" sz="3000" dirty="0"/>
              <a:t> </a:t>
            </a:r>
            <a:r>
              <a:rPr lang="es-ES" sz="3000" dirty="0" err="1"/>
              <a:t>learn</a:t>
            </a:r>
            <a:r>
              <a:rPr lang="es-ES" sz="3000" dirty="0"/>
              <a:t> </a:t>
            </a:r>
            <a:r>
              <a:rPr lang="es-ES" sz="3000" dirty="0" err="1"/>
              <a:t>front-end</a:t>
            </a:r>
            <a:r>
              <a:rPr lang="es-ES" sz="3000" dirty="0"/>
              <a:t> </a:t>
            </a:r>
            <a:r>
              <a:rPr lang="es-ES" sz="3000" dirty="0" err="1"/>
              <a:t>development</a:t>
            </a:r>
            <a:r>
              <a:rPr lang="es-ES" sz="3000" dirty="0"/>
              <a:t>?</a:t>
            </a:r>
          </a:p>
        </p:txBody>
      </p:sp>
      <p:sp>
        <p:nvSpPr>
          <p:cNvPr id="4" name="Slide Number Placeholder 3">
            <a:extLst>
              <a:ext uri="{FF2B5EF4-FFF2-40B4-BE49-F238E27FC236}">
                <a16:creationId xmlns:a16="http://schemas.microsoft.com/office/drawing/2014/main" id="{AC98ABC1-81CD-E698-BE3D-73073CBA1877}"/>
              </a:ext>
            </a:extLst>
          </p:cNvPr>
          <p:cNvSpPr>
            <a:spLocks noGrp="1"/>
          </p:cNvSpPr>
          <p:nvPr>
            <p:ph type="sldNum" sz="quarter" idx="2"/>
          </p:nvPr>
        </p:nvSpPr>
        <p:spPr/>
        <p:txBody>
          <a:bodyPr/>
          <a:lstStyle/>
          <a:p>
            <a:fld id="{86CB4B4D-7CA3-9044-876B-883B54F8677D}" type="slidenum">
              <a:rPr lang="en-CH" smtClean="0"/>
              <a:t>21</a:t>
            </a:fld>
            <a:endParaRPr lang="en-CH"/>
          </a:p>
        </p:txBody>
      </p:sp>
      <p:sp>
        <p:nvSpPr>
          <p:cNvPr id="5" name="Compliance Evaluations of Inductive WPT, Okinawa, 2024">
            <a:extLst>
              <a:ext uri="{FF2B5EF4-FFF2-40B4-BE49-F238E27FC236}">
                <a16:creationId xmlns:a16="http://schemas.microsoft.com/office/drawing/2014/main" id="{9F0D5DAE-8C5C-52A0-1B2D-0894EB09AA73}"/>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Tree>
    <p:extLst>
      <p:ext uri="{BB962C8B-B14F-4D97-AF65-F5344CB8AC3E}">
        <p14:creationId xmlns:p14="http://schemas.microsoft.com/office/powerpoint/2010/main" val="317442765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0A7A9-7253-7028-03F4-E007E81D926A}"/>
            </a:ext>
          </a:extLst>
        </p:cNvPr>
        <p:cNvGrpSpPr/>
        <p:nvPr/>
      </p:nvGrpSpPr>
      <p:grpSpPr>
        <a:xfrm>
          <a:off x="0" y="0"/>
          <a:ext cx="0" cy="0"/>
          <a:chOff x="0" y="0"/>
          <a:chExt cx="0" cy="0"/>
        </a:xfrm>
      </p:grpSpPr>
      <p:sp>
        <p:nvSpPr>
          <p:cNvPr id="152" name="Add Subtitle (Capital Letters)">
            <a:extLst>
              <a:ext uri="{FF2B5EF4-FFF2-40B4-BE49-F238E27FC236}">
                <a16:creationId xmlns:a16="http://schemas.microsoft.com/office/drawing/2014/main" id="{13F6BE9A-1537-F8DE-65F4-2842D0B1FD90}"/>
              </a:ext>
            </a:extLst>
          </p:cNvPr>
          <p:cNvSpPr txBox="1">
            <a:spLocks noGrp="1"/>
          </p:cNvSpPr>
          <p:nvPr>
            <p:ph type="title"/>
          </p:nvPr>
        </p:nvSpPr>
        <p:spPr>
          <a:prstGeom prst="rect">
            <a:avLst/>
          </a:prstGeom>
        </p:spPr>
        <p:txBody>
          <a:bodyPr/>
          <a:lstStyle/>
          <a:p>
            <a:r>
              <a:rPr lang="en-GB" dirty="0"/>
              <a:t>Conclusions</a:t>
            </a:r>
            <a:endParaRPr dirty="0"/>
          </a:p>
        </p:txBody>
      </p:sp>
      <p:pic>
        <p:nvPicPr>
          <p:cNvPr id="154" name="ITIS_Blue_logo.png" descr="ITIS_Blue_logo.png">
            <a:extLst>
              <a:ext uri="{FF2B5EF4-FFF2-40B4-BE49-F238E27FC236}">
                <a16:creationId xmlns:a16="http://schemas.microsoft.com/office/drawing/2014/main" id="{F137D579-EA70-0578-D819-4B7DD244966F}"/>
              </a:ext>
            </a:extLst>
          </p:cNvPr>
          <p:cNvPicPr>
            <a:picLocks noChangeAspect="1"/>
          </p:cNvPicPr>
          <p:nvPr/>
        </p:nvPicPr>
        <p:blipFill>
          <a:blip r:embed="rId2"/>
          <a:srcRect/>
          <a:stretch>
            <a:fillRect/>
          </a:stretch>
        </p:blipFill>
        <p:spPr>
          <a:xfrm>
            <a:off x="691470" y="12408187"/>
            <a:ext cx="4579478" cy="950981"/>
          </a:xfrm>
          <a:prstGeom prst="rect">
            <a:avLst/>
          </a:prstGeom>
          <a:ln w="38100"/>
        </p:spPr>
      </p:pic>
      <p:sp>
        <p:nvSpPr>
          <p:cNvPr id="155" name="Slide Number">
            <a:extLst>
              <a:ext uri="{FF2B5EF4-FFF2-40B4-BE49-F238E27FC236}">
                <a16:creationId xmlns:a16="http://schemas.microsoft.com/office/drawing/2014/main" id="{734DE97E-9CF6-4512-A7E6-6C1552A780DF}"/>
              </a:ext>
            </a:extLst>
          </p:cNvPr>
          <p:cNvSpPr txBox="1">
            <a:spLocks noGrp="1"/>
          </p:cNvSpPr>
          <p:nvPr>
            <p:ph type="sldNum" sz="quarter" idx="2"/>
          </p:nvPr>
        </p:nvSpPr>
        <p:spPr>
          <a:xfrm>
            <a:off x="12022607" y="12982021"/>
            <a:ext cx="313386" cy="4699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22</a:t>
            </a:fld>
            <a:endParaRPr/>
          </a:p>
        </p:txBody>
      </p:sp>
      <p:sp>
        <p:nvSpPr>
          <p:cNvPr id="156" name="Compliance Evaluations of Inductive WPT, Okinawa, 2024">
            <a:extLst>
              <a:ext uri="{FF2B5EF4-FFF2-40B4-BE49-F238E27FC236}">
                <a16:creationId xmlns:a16="http://schemas.microsoft.com/office/drawing/2014/main" id="{C881E2B4-0749-7FAC-13C7-932F8220E62D}"/>
              </a:ext>
            </a:extLst>
          </p:cNvPr>
          <p:cNvSpPr txBox="1"/>
          <p:nvPr/>
        </p:nvSpPr>
        <p:spPr>
          <a:xfrm>
            <a:off x="12715438" y="13058221"/>
            <a:ext cx="10057317" cy="317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defRPr>
                <a:uFill>
                  <a:solidFill>
                    <a:srgbClr val="959093"/>
                  </a:solidFill>
                </a:uFill>
              </a:defRPr>
            </a:pPr>
            <a:r>
              <a:rPr>
                <a:uFill>
                  <a:solidFill>
                    <a:srgbClr val="232323"/>
                  </a:solidFill>
                </a:uFill>
              </a:rPr>
              <a:t>Compliance Evaluations of Inductive WPT, Okinawa, 2024</a:t>
            </a:r>
          </a:p>
        </p:txBody>
      </p:sp>
      <p:sp>
        <p:nvSpPr>
          <p:cNvPr id="4" name="Compliance Evaluations of Inductive WPT, Okinawa, 2024">
            <a:extLst>
              <a:ext uri="{FF2B5EF4-FFF2-40B4-BE49-F238E27FC236}">
                <a16:creationId xmlns:a16="http://schemas.microsoft.com/office/drawing/2014/main" id="{88A1282F-6BFB-F679-0097-3D5E85FA8070}"/>
              </a:ext>
            </a:extLst>
          </p:cNvPr>
          <p:cNvSpPr txBox="1"/>
          <p:nvPr/>
        </p:nvSpPr>
        <p:spPr>
          <a:xfrm>
            <a:off x="12715438" y="13052557"/>
            <a:ext cx="8923061"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
        <p:nvSpPr>
          <p:cNvPr id="5" name="Compliance Evaluations of Inductive WPT, Okinawa, 2024">
            <a:extLst>
              <a:ext uri="{FF2B5EF4-FFF2-40B4-BE49-F238E27FC236}">
                <a16:creationId xmlns:a16="http://schemas.microsoft.com/office/drawing/2014/main" id="{CB3417F5-FAAE-A7E4-7D71-ED1020327971}"/>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Tree>
    <p:extLst>
      <p:ext uri="{BB962C8B-B14F-4D97-AF65-F5344CB8AC3E}">
        <p14:creationId xmlns:p14="http://schemas.microsoft.com/office/powerpoint/2010/main" val="144570076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Conclusions (Final Slide)"/>
          <p:cNvSpPr txBox="1">
            <a:spLocks noGrp="1"/>
          </p:cNvSpPr>
          <p:nvPr>
            <p:ph type="title"/>
          </p:nvPr>
        </p:nvSpPr>
        <p:spPr>
          <a:prstGeom prst="rect">
            <a:avLst/>
          </a:prstGeom>
        </p:spPr>
        <p:txBody>
          <a:bodyPr/>
          <a:lstStyle/>
          <a:p>
            <a:r>
              <a:rPr dirty="0"/>
              <a:t>Conclusions</a:t>
            </a:r>
          </a:p>
        </p:txBody>
      </p:sp>
      <p:sp>
        <p:nvSpPr>
          <p:cNvPr id="222" name="real punch lines…"/>
          <p:cNvSpPr txBox="1">
            <a:spLocks noGrp="1"/>
          </p:cNvSpPr>
          <p:nvPr>
            <p:ph type="body" idx="1"/>
          </p:nvPr>
        </p:nvSpPr>
        <p:spPr>
          <a:prstGeom prst="rect">
            <a:avLst/>
          </a:prstGeom>
        </p:spPr>
        <p:txBody>
          <a:bodyPr/>
          <a:lstStyle/>
          <a:p>
            <a:pPr marL="596900" lvl="1" indent="-596900" defTabSz="1325117">
              <a:spcBef>
                <a:spcPts val="1600"/>
              </a:spcBef>
              <a:buBlip>
                <a:blip r:embed="rId2"/>
              </a:buBlip>
              <a:defRPr sz="4700"/>
            </a:pPr>
            <a:r>
              <a:rPr lang="en-GB" dirty="0"/>
              <a:t>metamodeling UX can provide high-value insights &amp; analytics to existing users</a:t>
            </a:r>
          </a:p>
          <a:p>
            <a:pPr marL="596900" lvl="1" indent="-596900" defTabSz="1325117">
              <a:spcBef>
                <a:spcPts val="1600"/>
              </a:spcBef>
              <a:buBlip>
                <a:blip r:embed="rId2"/>
              </a:buBlip>
              <a:defRPr sz="4700"/>
            </a:pPr>
            <a:r>
              <a:rPr lang="en-GB" dirty="0"/>
              <a:t>enhanced capabilities can support growth of user base</a:t>
            </a:r>
          </a:p>
          <a:p>
            <a:pPr marL="596900" lvl="3" indent="-596900" defTabSz="1325117">
              <a:spcBef>
                <a:spcPts val="1900"/>
              </a:spcBef>
              <a:buBlip>
                <a:blip r:embed="rId3"/>
              </a:buBlip>
              <a:defRPr sz="4700"/>
            </a:pPr>
            <a:r>
              <a:rPr lang="en-US" dirty="0"/>
              <a:t>increased computational (simulation) revenues for ZMT &amp; IT’IS</a:t>
            </a:r>
          </a:p>
          <a:p>
            <a:pPr marL="0" lvl="1" indent="0" defTabSz="1325117">
              <a:spcBef>
                <a:spcPts val="1600"/>
              </a:spcBef>
              <a:buNone/>
              <a:defRPr sz="4700"/>
            </a:pPr>
            <a:endParaRPr lang="en-CH" dirty="0"/>
          </a:p>
          <a:p>
            <a:pPr marL="596900" lvl="1" indent="-596900" defTabSz="1325117">
              <a:spcBef>
                <a:spcPts val="1600"/>
              </a:spcBef>
              <a:buBlip>
                <a:blip r:embed="rId2"/>
              </a:buBlip>
              <a:defRPr sz="4700"/>
            </a:pPr>
            <a:endParaRPr dirty="0"/>
          </a:p>
          <a:p>
            <a:pPr marL="596900" lvl="1" indent="-596900" defTabSz="1325117">
              <a:spcBef>
                <a:spcPts val="1600"/>
              </a:spcBef>
              <a:buBlip>
                <a:blip r:embed="rId2"/>
              </a:buBlip>
              <a:defRPr sz="4700"/>
            </a:pPr>
            <a:endParaRPr dirty="0"/>
          </a:p>
          <a:p>
            <a:pPr marL="596900" lvl="1" indent="-596900" defTabSz="1325117">
              <a:spcBef>
                <a:spcPts val="1600"/>
              </a:spcBef>
              <a:buBlip>
                <a:blip r:embed="rId2"/>
              </a:buBlip>
              <a:defRPr sz="4700"/>
            </a:pPr>
            <a:endParaRPr dirty="0"/>
          </a:p>
          <a:p>
            <a:pPr marL="596900" lvl="1" indent="-596900" defTabSz="1325117">
              <a:spcBef>
                <a:spcPts val="1600"/>
              </a:spcBef>
              <a:buBlip>
                <a:blip r:embed="rId2"/>
              </a:buBlip>
              <a:defRPr sz="4700"/>
            </a:pPr>
            <a:endParaRPr dirty="0"/>
          </a:p>
        </p:txBody>
      </p:sp>
      <p:sp>
        <p:nvSpPr>
          <p:cNvPr id="22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23</a:t>
            </a:fld>
            <a:endParaRPr/>
          </a:p>
        </p:txBody>
      </p:sp>
      <p:pic>
        <p:nvPicPr>
          <p:cNvPr id="224" name="ITIS_Blue_logo.png" descr="ITIS_Blue_logo.png"/>
          <p:cNvPicPr>
            <a:picLocks noChangeAspect="1"/>
          </p:cNvPicPr>
          <p:nvPr/>
        </p:nvPicPr>
        <p:blipFill>
          <a:blip r:embed="rId4"/>
          <a:srcRect/>
          <a:stretch>
            <a:fillRect/>
          </a:stretch>
        </p:blipFill>
        <p:spPr>
          <a:xfrm>
            <a:off x="691470" y="12357387"/>
            <a:ext cx="4579478" cy="950981"/>
          </a:xfrm>
          <a:prstGeom prst="rect">
            <a:avLst/>
          </a:prstGeom>
          <a:ln w="38100"/>
        </p:spPr>
      </p:pic>
      <p:sp>
        <p:nvSpPr>
          <p:cNvPr id="225" name="Compliance Evaluations of Inductive WPT, Okinawa, 2024"/>
          <p:cNvSpPr txBox="1"/>
          <p:nvPr/>
        </p:nvSpPr>
        <p:spPr>
          <a:xfrm>
            <a:off x="12715438" y="13058221"/>
            <a:ext cx="8923061" cy="317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defRPr>
                <a:uFill>
                  <a:solidFill>
                    <a:srgbClr val="959093"/>
                  </a:solidFill>
                </a:uFill>
              </a:defRPr>
            </a:pPr>
            <a:r>
              <a:rPr>
                <a:uFill>
                  <a:solidFill>
                    <a:srgbClr val="232323"/>
                  </a:solidFill>
                </a:uFill>
              </a:rPr>
              <a:t>Compliance Evaluations of Inductive WPT, Okinawa, 2024</a:t>
            </a:r>
          </a:p>
        </p:txBody>
      </p:sp>
      <p:sp>
        <p:nvSpPr>
          <p:cNvPr id="2" name="Compliance Evaluations of Inductive WPT, Okinawa, 2024">
            <a:extLst>
              <a:ext uri="{FF2B5EF4-FFF2-40B4-BE49-F238E27FC236}">
                <a16:creationId xmlns:a16="http://schemas.microsoft.com/office/drawing/2014/main" id="{E28D06FB-A8E7-F3B8-FA9D-427193E1C022}"/>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Add Subtitle (Capital Letters)"/>
          <p:cNvSpPr txBox="1">
            <a:spLocks noGrp="1"/>
          </p:cNvSpPr>
          <p:nvPr>
            <p:ph type="title"/>
          </p:nvPr>
        </p:nvSpPr>
        <p:spPr>
          <a:prstGeom prst="rect">
            <a:avLst/>
          </a:prstGeom>
        </p:spPr>
        <p:txBody>
          <a:bodyPr/>
          <a:lstStyle/>
          <a:p>
            <a:r>
              <a:rPr lang="en-GB" dirty="0"/>
              <a:t>Background &amp; Objectives</a:t>
            </a:r>
            <a:endParaRPr dirty="0"/>
          </a:p>
        </p:txBody>
      </p:sp>
      <p:pic>
        <p:nvPicPr>
          <p:cNvPr id="154" name="ITIS_Blue_logo.png" descr="ITIS_Blue_logo.png"/>
          <p:cNvPicPr>
            <a:picLocks noChangeAspect="1"/>
          </p:cNvPicPr>
          <p:nvPr/>
        </p:nvPicPr>
        <p:blipFill>
          <a:blip r:embed="rId2"/>
          <a:srcRect/>
          <a:stretch>
            <a:fillRect/>
          </a:stretch>
        </p:blipFill>
        <p:spPr>
          <a:xfrm>
            <a:off x="691470" y="12408187"/>
            <a:ext cx="4579478" cy="950981"/>
          </a:xfrm>
          <a:prstGeom prst="rect">
            <a:avLst/>
          </a:prstGeom>
          <a:ln w="38100"/>
        </p:spPr>
      </p:pic>
      <p:sp>
        <p:nvSpPr>
          <p:cNvPr id="155" name="Slide Number"/>
          <p:cNvSpPr txBox="1">
            <a:spLocks noGrp="1"/>
          </p:cNvSpPr>
          <p:nvPr>
            <p:ph type="sldNum" sz="quarter" idx="2"/>
          </p:nvPr>
        </p:nvSpPr>
        <p:spPr>
          <a:xfrm>
            <a:off x="12022607" y="12982021"/>
            <a:ext cx="313386" cy="4699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a:t>
            </a:fld>
            <a:endParaRPr/>
          </a:p>
        </p:txBody>
      </p:sp>
      <p:sp>
        <p:nvSpPr>
          <p:cNvPr id="156" name="Compliance Evaluations of Inductive WPT, Okinawa, 2024"/>
          <p:cNvSpPr txBox="1"/>
          <p:nvPr/>
        </p:nvSpPr>
        <p:spPr>
          <a:xfrm>
            <a:off x="12715438" y="13058221"/>
            <a:ext cx="10057317" cy="317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defRPr>
                <a:uFill>
                  <a:solidFill>
                    <a:srgbClr val="959093"/>
                  </a:solidFill>
                </a:uFill>
              </a:defRPr>
            </a:pPr>
            <a:r>
              <a:rPr>
                <a:uFill>
                  <a:solidFill>
                    <a:srgbClr val="232323"/>
                  </a:solidFill>
                </a:uFill>
              </a:rPr>
              <a:t>Compliance Evaluations of Inductive WPT, Okinawa, 2024</a:t>
            </a:r>
          </a:p>
        </p:txBody>
      </p:sp>
      <p:sp>
        <p:nvSpPr>
          <p:cNvPr id="4" name="Compliance Evaluations of Inductive WPT, Okinawa, 2024">
            <a:extLst>
              <a:ext uri="{FF2B5EF4-FFF2-40B4-BE49-F238E27FC236}">
                <a16:creationId xmlns:a16="http://schemas.microsoft.com/office/drawing/2014/main" id="{34226AB2-99DF-0B8C-DFDD-CDC40D88E4CD}"/>
              </a:ext>
            </a:extLst>
          </p:cNvPr>
          <p:cNvSpPr txBox="1"/>
          <p:nvPr/>
        </p:nvSpPr>
        <p:spPr>
          <a:xfrm>
            <a:off x="12715438" y="13052557"/>
            <a:ext cx="8923061"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
        <p:nvSpPr>
          <p:cNvPr id="5" name="Compliance Evaluations of Inductive WPT, Okinawa, 2024">
            <a:extLst>
              <a:ext uri="{FF2B5EF4-FFF2-40B4-BE49-F238E27FC236}">
                <a16:creationId xmlns:a16="http://schemas.microsoft.com/office/drawing/2014/main" id="{27E87EDB-321C-B550-4601-349AC280C349}"/>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AD0C14-B589-FB45-4151-0DA7F5B77325}"/>
            </a:ext>
          </a:extLst>
        </p:cNvPr>
        <p:cNvGrpSpPr/>
        <p:nvPr/>
      </p:nvGrpSpPr>
      <p:grpSpPr>
        <a:xfrm>
          <a:off x="0" y="0"/>
          <a:ext cx="0" cy="0"/>
          <a:chOff x="0" y="0"/>
          <a:chExt cx="0" cy="0"/>
        </a:xfrm>
      </p:grpSpPr>
      <p:sp>
        <p:nvSpPr>
          <p:cNvPr id="158" name="Heading (Capital Letters)">
            <a:extLst>
              <a:ext uri="{FF2B5EF4-FFF2-40B4-BE49-F238E27FC236}">
                <a16:creationId xmlns:a16="http://schemas.microsoft.com/office/drawing/2014/main" id="{0192E6E1-0BDB-77F1-4501-178E9084EEC5}"/>
              </a:ext>
            </a:extLst>
          </p:cNvPr>
          <p:cNvSpPr txBox="1">
            <a:spLocks noGrp="1"/>
          </p:cNvSpPr>
          <p:nvPr>
            <p:ph type="title"/>
          </p:nvPr>
        </p:nvSpPr>
        <p:spPr>
          <a:prstGeom prst="rect">
            <a:avLst/>
          </a:prstGeom>
        </p:spPr>
        <p:txBody>
          <a:bodyPr/>
          <a:lstStyle/>
          <a:p>
            <a:r>
              <a:rPr lang="en-GB" dirty="0"/>
              <a:t>What is MMUX?</a:t>
            </a:r>
            <a:endParaRPr dirty="0"/>
          </a:p>
        </p:txBody>
      </p:sp>
      <p:sp>
        <p:nvSpPr>
          <p:cNvPr id="159" name="bullet categories (1st level; only if needed)…">
            <a:extLst>
              <a:ext uri="{FF2B5EF4-FFF2-40B4-BE49-F238E27FC236}">
                <a16:creationId xmlns:a16="http://schemas.microsoft.com/office/drawing/2014/main" id="{70879891-49B1-8B02-058F-6EA31DBAB3E0}"/>
              </a:ext>
            </a:extLst>
          </p:cNvPr>
          <p:cNvSpPr txBox="1">
            <a:spLocks noGrp="1"/>
          </p:cNvSpPr>
          <p:nvPr>
            <p:ph type="body" idx="1"/>
          </p:nvPr>
        </p:nvSpPr>
        <p:spPr>
          <a:prstGeom prst="rect">
            <a:avLst/>
          </a:prstGeom>
        </p:spPr>
        <p:txBody>
          <a:bodyPr>
            <a:normAutofit/>
          </a:bodyPr>
          <a:lstStyle/>
          <a:p>
            <a:pPr defTabSz="1395602">
              <a:spcBef>
                <a:spcPts val="2600"/>
              </a:spcBef>
              <a:defRPr sz="4950"/>
            </a:pPr>
            <a:r>
              <a:rPr lang="en-GB" dirty="0"/>
              <a:t>meta-modeling</a:t>
            </a:r>
          </a:p>
          <a:p>
            <a:pPr marL="628650" lvl="1" indent="-628650" defTabSz="1395602">
              <a:spcBef>
                <a:spcPts val="1700"/>
              </a:spcBef>
              <a:buBlip>
                <a:blip r:embed="rId3"/>
              </a:buBlip>
              <a:defRPr sz="4950"/>
            </a:pPr>
            <a:r>
              <a:rPr lang="en-GB" dirty="0"/>
              <a:t>meta-modeling is an abstraction of a model to highlight its properties</a:t>
            </a:r>
          </a:p>
          <a:p>
            <a:pPr marL="628650" lvl="1" indent="-628650" defTabSz="1395602">
              <a:spcBef>
                <a:spcPts val="1700"/>
              </a:spcBef>
              <a:buBlip>
                <a:blip r:embed="rId3"/>
              </a:buBlip>
              <a:defRPr sz="4950"/>
            </a:pPr>
            <a:r>
              <a:rPr lang="en-GB" dirty="0"/>
              <a:t>involves the generation of a surrogate model which mimics the input-output relationships of the original model while being much faster/cheaper computationally</a:t>
            </a:r>
          </a:p>
          <a:p>
            <a:pPr marL="648000" marR="0" lvl="0" indent="0" algn="l" defTabSz="1395602" eaLnBrk="1" fontAlgn="auto" latinLnBrk="0" hangingPunct="1">
              <a:lnSpc>
                <a:spcPct val="80000"/>
              </a:lnSpc>
              <a:spcBef>
                <a:spcPts val="2600"/>
              </a:spcBef>
              <a:spcAft>
                <a:spcPts val="0"/>
              </a:spcAft>
              <a:buClrTx/>
              <a:buSzTx/>
              <a:buFontTx/>
              <a:buNone/>
              <a:tabLst/>
              <a:defRPr sz="4950"/>
            </a:pPr>
            <a:r>
              <a:rPr lang="en-GB" dirty="0"/>
              <a:t> </a:t>
            </a:r>
          </a:p>
          <a:p>
            <a:pPr marL="648000" marR="0" lvl="0" indent="0" algn="l" defTabSz="1395602" eaLnBrk="1" fontAlgn="auto" latinLnBrk="0" hangingPunct="1">
              <a:lnSpc>
                <a:spcPct val="80000"/>
              </a:lnSpc>
              <a:spcBef>
                <a:spcPts val="2600"/>
              </a:spcBef>
              <a:spcAft>
                <a:spcPts val="0"/>
              </a:spcAft>
              <a:buClrTx/>
              <a:buSzTx/>
              <a:buFontTx/>
              <a:buNone/>
              <a:tabLst/>
              <a:defRPr sz="4950"/>
            </a:pPr>
            <a:r>
              <a:rPr kumimoji="0" lang="en-GB" sz="4950" b="1" i="0" u="none" strike="noStrike" kern="0" cap="none" spc="0" normalizeH="0" baseline="0" noProof="0" dirty="0">
                <a:ln>
                  <a:noFill/>
                </a:ln>
                <a:solidFill>
                  <a:srgbClr val="235784"/>
                </a:solidFill>
                <a:effectLst/>
                <a:uLnTx/>
                <a:uFill>
                  <a:solidFill>
                    <a:srgbClr val="000000"/>
                  </a:solidFill>
                </a:uFill>
                <a:latin typeface="Helvetica"/>
                <a:cs typeface="Helvetica"/>
                <a:sym typeface="Helvetica"/>
              </a:rPr>
              <a:t>MMUX: Meta-Modeling User </a:t>
            </a:r>
            <a:r>
              <a:rPr kumimoji="0" lang="en-GB" sz="4950" b="1" i="0" u="none" strike="noStrike" kern="0" cap="none" spc="0" normalizeH="0" baseline="0" noProof="0" dirty="0" err="1">
                <a:ln>
                  <a:noFill/>
                </a:ln>
                <a:solidFill>
                  <a:srgbClr val="235784"/>
                </a:solidFill>
                <a:effectLst/>
                <a:uLnTx/>
                <a:uFill>
                  <a:solidFill>
                    <a:srgbClr val="000000"/>
                  </a:solidFill>
                </a:uFill>
                <a:latin typeface="Helvetica"/>
                <a:cs typeface="Helvetica"/>
                <a:sym typeface="Helvetica"/>
              </a:rPr>
              <a:t>eXperience</a:t>
            </a:r>
            <a:endParaRPr kumimoji="0" lang="en-GB" sz="4950" b="1" i="0" u="none" strike="noStrike" kern="0" cap="none" spc="0" normalizeH="0" baseline="0" noProof="0" dirty="0">
              <a:ln>
                <a:noFill/>
              </a:ln>
              <a:solidFill>
                <a:srgbClr val="235784"/>
              </a:solidFill>
              <a:effectLst/>
              <a:uLnTx/>
              <a:uFill>
                <a:solidFill>
                  <a:srgbClr val="000000"/>
                </a:solidFill>
              </a:uFill>
              <a:latin typeface="Helvetica"/>
              <a:cs typeface="Helvetica"/>
              <a:sym typeface="Helvetica"/>
            </a:endParaRPr>
          </a:p>
          <a:p>
            <a:pPr marL="628650" marR="0" lvl="1" indent="-628650" algn="l" defTabSz="1395602" eaLnBrk="1" fontAlgn="auto" latinLnBrk="0" hangingPunct="1">
              <a:lnSpc>
                <a:spcPct val="100000"/>
              </a:lnSpc>
              <a:spcBef>
                <a:spcPts val="1700"/>
              </a:spcBef>
              <a:spcAft>
                <a:spcPts val="0"/>
              </a:spcAft>
              <a:buClrTx/>
              <a:buSzPct val="60000"/>
              <a:buFontTx/>
              <a:buBlip>
                <a:blip r:embed="rId3"/>
              </a:buBlip>
              <a:tabLst/>
              <a:defRPr sz="4950"/>
            </a:pPr>
            <a:r>
              <a:rPr kumimoji="0" lang="en-GB" sz="495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streamlined meta-modeling workflows for real-world applications</a:t>
            </a:r>
          </a:p>
          <a:p>
            <a:pPr marL="628650" marR="0" lvl="1" indent="-628650" algn="l" defTabSz="1395602" eaLnBrk="1" fontAlgn="auto" latinLnBrk="0" hangingPunct="1">
              <a:lnSpc>
                <a:spcPct val="100000"/>
              </a:lnSpc>
              <a:spcBef>
                <a:spcPts val="1700"/>
              </a:spcBef>
              <a:spcAft>
                <a:spcPts val="0"/>
              </a:spcAft>
              <a:buClrTx/>
              <a:buSzPct val="60000"/>
              <a:buFontTx/>
              <a:buBlip>
                <a:blip r:embed="rId3"/>
              </a:buBlip>
              <a:tabLst/>
              <a:defRPr sz="4950"/>
            </a:pPr>
            <a:r>
              <a:rPr lang="en-GB" sz="4950" dirty="0"/>
              <a:t>automated construction and validation of surrogate models</a:t>
            </a:r>
          </a:p>
          <a:p>
            <a:pPr marL="628650" marR="0" lvl="1" indent="-628650" algn="l" defTabSz="1395602" eaLnBrk="1" fontAlgn="auto" latinLnBrk="0" hangingPunct="1">
              <a:lnSpc>
                <a:spcPct val="100000"/>
              </a:lnSpc>
              <a:spcBef>
                <a:spcPts val="1700"/>
              </a:spcBef>
              <a:spcAft>
                <a:spcPts val="0"/>
              </a:spcAft>
              <a:buClrTx/>
              <a:buSzPct val="60000"/>
              <a:buFontTx/>
              <a:buBlip>
                <a:blip r:embed="rId3"/>
              </a:buBlip>
              <a:tabLst/>
              <a:defRPr sz="4950"/>
            </a:pPr>
            <a:r>
              <a:rPr lang="en-GB" sz="4950" dirty="0"/>
              <a:t>native integration with OSPARC pipelines and Sim4Life projects</a:t>
            </a:r>
          </a:p>
          <a:p>
            <a:pPr marL="628650" marR="0" lvl="1" indent="-628650" algn="l" defTabSz="1395602" eaLnBrk="1" fontAlgn="auto" latinLnBrk="0" hangingPunct="1">
              <a:lnSpc>
                <a:spcPct val="100000"/>
              </a:lnSpc>
              <a:spcBef>
                <a:spcPts val="1700"/>
              </a:spcBef>
              <a:spcAft>
                <a:spcPts val="0"/>
              </a:spcAft>
              <a:buClrTx/>
              <a:buSzPct val="60000"/>
              <a:buFontTx/>
              <a:buBlip>
                <a:blip r:embed="rId3"/>
              </a:buBlip>
              <a:tabLst/>
              <a:defRPr sz="4950"/>
            </a:pPr>
            <a:r>
              <a:rPr kumimoji="0" lang="en-GB" sz="495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cloud-based</a:t>
            </a:r>
            <a:r>
              <a:rPr lang="en-GB" sz="4950" dirty="0"/>
              <a:t> scalability</a:t>
            </a:r>
            <a:endParaRPr kumimoji="0" lang="en-GB" sz="4950" b="0" i="0" u="none" strike="noStrike" kern="0" cap="none" spc="0" normalizeH="0" baseline="0" noProof="0" dirty="0">
              <a:ln>
                <a:noFill/>
              </a:ln>
              <a:solidFill>
                <a:srgbClr val="235784"/>
              </a:solidFill>
              <a:effectLst/>
              <a:uLnTx/>
              <a:uFill>
                <a:solidFill>
                  <a:srgbClr val="000000"/>
                </a:solidFill>
              </a:uFill>
              <a:latin typeface="Helvetica Light"/>
              <a:sym typeface="Helvetica Light"/>
            </a:endParaRPr>
          </a:p>
        </p:txBody>
      </p:sp>
      <p:sp>
        <p:nvSpPr>
          <p:cNvPr id="160" name="Slide Number">
            <a:extLst>
              <a:ext uri="{FF2B5EF4-FFF2-40B4-BE49-F238E27FC236}">
                <a16:creationId xmlns:a16="http://schemas.microsoft.com/office/drawing/2014/main" id="{3E2E55F3-C82A-7466-DA79-8707CFC65B23}"/>
              </a:ext>
            </a:extLst>
          </p:cNvPr>
          <p:cNvSpPr txBox="1">
            <a:spLocks noGrp="1"/>
          </p:cNvSpPr>
          <p:nvPr>
            <p:ph type="sldNum" sz="quarter" idx="2"/>
          </p:nvPr>
        </p:nvSpPr>
        <p:spPr>
          <a:xfrm>
            <a:off x="12024842" y="12982020"/>
            <a:ext cx="313387" cy="4699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a:t>
            </a:fld>
            <a:endParaRPr/>
          </a:p>
        </p:txBody>
      </p:sp>
      <p:pic>
        <p:nvPicPr>
          <p:cNvPr id="161" name="ITIS_Blue_logo.png" descr="ITIS_Blue_logo.png">
            <a:extLst>
              <a:ext uri="{FF2B5EF4-FFF2-40B4-BE49-F238E27FC236}">
                <a16:creationId xmlns:a16="http://schemas.microsoft.com/office/drawing/2014/main" id="{42AA0AEA-8DEB-3E96-4E1B-DFE46829B2F1}"/>
              </a:ext>
            </a:extLst>
          </p:cNvPr>
          <p:cNvPicPr>
            <a:picLocks noChangeAspect="1"/>
          </p:cNvPicPr>
          <p:nvPr/>
        </p:nvPicPr>
        <p:blipFill>
          <a:blip r:embed="rId4"/>
          <a:srcRect/>
          <a:stretch>
            <a:fillRect/>
          </a:stretch>
        </p:blipFill>
        <p:spPr>
          <a:xfrm>
            <a:off x="691470" y="12357387"/>
            <a:ext cx="4579478" cy="950981"/>
          </a:xfrm>
          <a:prstGeom prst="rect">
            <a:avLst/>
          </a:prstGeom>
          <a:ln w="38100"/>
        </p:spPr>
      </p:pic>
      <p:sp>
        <p:nvSpPr>
          <p:cNvPr id="162" name="Compliance Evaluations of Inductive WPT, Okinawa, 2024">
            <a:extLst>
              <a:ext uri="{FF2B5EF4-FFF2-40B4-BE49-F238E27FC236}">
                <a16:creationId xmlns:a16="http://schemas.microsoft.com/office/drawing/2014/main" id="{E1E5A1DB-EC4D-FC56-B084-C7FF5887A4FE}"/>
              </a:ext>
            </a:extLst>
          </p:cNvPr>
          <p:cNvSpPr txBox="1"/>
          <p:nvPr/>
        </p:nvSpPr>
        <p:spPr>
          <a:xfrm>
            <a:off x="12715438" y="13052557"/>
            <a:ext cx="8923061"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
        <p:nvSpPr>
          <p:cNvPr id="2" name="Compliance Evaluations of Inductive WPT, Okinawa, 2024">
            <a:extLst>
              <a:ext uri="{FF2B5EF4-FFF2-40B4-BE49-F238E27FC236}">
                <a16:creationId xmlns:a16="http://schemas.microsoft.com/office/drawing/2014/main" id="{26AB90AC-D250-5C5F-7323-BB7C1E4B96A4}"/>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Tree>
    <p:extLst>
      <p:ext uri="{BB962C8B-B14F-4D97-AF65-F5344CB8AC3E}">
        <p14:creationId xmlns:p14="http://schemas.microsoft.com/office/powerpoint/2010/main" val="97926300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B4439-2133-63E1-7105-D1A6F988454E}"/>
            </a:ext>
          </a:extLst>
        </p:cNvPr>
        <p:cNvGrpSpPr/>
        <p:nvPr/>
      </p:nvGrpSpPr>
      <p:grpSpPr>
        <a:xfrm>
          <a:off x="0" y="0"/>
          <a:ext cx="0" cy="0"/>
          <a:chOff x="0" y="0"/>
          <a:chExt cx="0" cy="0"/>
        </a:xfrm>
      </p:grpSpPr>
      <p:sp>
        <p:nvSpPr>
          <p:cNvPr id="158" name="Heading (Capital Letters)">
            <a:extLst>
              <a:ext uri="{FF2B5EF4-FFF2-40B4-BE49-F238E27FC236}">
                <a16:creationId xmlns:a16="http://schemas.microsoft.com/office/drawing/2014/main" id="{C9A958EF-9675-2F61-83A4-7603EBC329E5}"/>
              </a:ext>
            </a:extLst>
          </p:cNvPr>
          <p:cNvSpPr txBox="1">
            <a:spLocks noGrp="1"/>
          </p:cNvSpPr>
          <p:nvPr>
            <p:ph type="title"/>
          </p:nvPr>
        </p:nvSpPr>
        <p:spPr>
          <a:prstGeom prst="rect">
            <a:avLst/>
          </a:prstGeom>
        </p:spPr>
        <p:txBody>
          <a:bodyPr/>
          <a:lstStyle/>
          <a:p>
            <a:r>
              <a:rPr lang="en-GB" dirty="0"/>
              <a:t>Why MMUX?</a:t>
            </a:r>
            <a:endParaRPr dirty="0"/>
          </a:p>
        </p:txBody>
      </p:sp>
      <p:sp>
        <p:nvSpPr>
          <p:cNvPr id="159" name="bullet categories (1st level; only if needed)…">
            <a:extLst>
              <a:ext uri="{FF2B5EF4-FFF2-40B4-BE49-F238E27FC236}">
                <a16:creationId xmlns:a16="http://schemas.microsoft.com/office/drawing/2014/main" id="{9E715E90-657E-05CC-13DD-EAC65C6173A4}"/>
              </a:ext>
            </a:extLst>
          </p:cNvPr>
          <p:cNvSpPr txBox="1">
            <a:spLocks noGrp="1"/>
          </p:cNvSpPr>
          <p:nvPr>
            <p:ph type="body" idx="1"/>
          </p:nvPr>
        </p:nvSpPr>
        <p:spPr>
          <a:prstGeom prst="rect">
            <a:avLst/>
          </a:prstGeom>
        </p:spPr>
        <p:txBody>
          <a:bodyPr>
            <a:normAutofit/>
          </a:bodyPr>
          <a:lstStyle/>
          <a:p>
            <a:pPr defTabSz="1395602">
              <a:spcBef>
                <a:spcPts val="2600"/>
              </a:spcBef>
              <a:defRPr sz="4950"/>
            </a:pPr>
            <a:r>
              <a:rPr lang="en-GB" dirty="0"/>
              <a:t>meta-modeling enables next-generation in-silico trials</a:t>
            </a:r>
          </a:p>
          <a:p>
            <a:pPr marL="628650" lvl="1" indent="-628650" defTabSz="1395602">
              <a:spcBef>
                <a:spcPts val="1700"/>
              </a:spcBef>
              <a:defRPr sz="4950"/>
            </a:pPr>
            <a:r>
              <a:rPr lang="en-GB" dirty="0"/>
              <a:t>all enabled by our cloud computing infrastructure for scalability and accessibility</a:t>
            </a:r>
            <a:endParaRPr lang="en-US" dirty="0"/>
          </a:p>
          <a:p>
            <a:pPr marL="648000" marR="0" lvl="0" indent="0" algn="l" defTabSz="1395602" eaLnBrk="1" fontAlgn="auto" latinLnBrk="0" hangingPunct="1">
              <a:lnSpc>
                <a:spcPct val="80000"/>
              </a:lnSpc>
              <a:spcBef>
                <a:spcPts val="2600"/>
              </a:spcBef>
              <a:spcAft>
                <a:spcPts val="0"/>
              </a:spcAft>
              <a:buClrTx/>
              <a:buSzTx/>
              <a:buFontTx/>
              <a:buNone/>
              <a:tabLst/>
              <a:defRPr sz="4950"/>
            </a:pPr>
            <a:endParaRPr lang="en-US" sz="4950" dirty="0"/>
          </a:p>
          <a:p>
            <a:pPr marL="648000" marR="0" lvl="0" indent="0" algn="l" defTabSz="1395602" eaLnBrk="1" fontAlgn="auto" latinLnBrk="0" hangingPunct="1">
              <a:lnSpc>
                <a:spcPct val="80000"/>
              </a:lnSpc>
              <a:spcBef>
                <a:spcPts val="2600"/>
              </a:spcBef>
              <a:spcAft>
                <a:spcPts val="0"/>
              </a:spcAft>
              <a:buClrTx/>
              <a:buSzTx/>
              <a:buFontTx/>
              <a:buNone/>
              <a:tabLst/>
              <a:defRPr sz="4950"/>
            </a:pPr>
            <a:r>
              <a:rPr kumimoji="0" lang="en-US" sz="4950" b="1" i="0" u="none" strike="noStrike" kern="0" cap="none" spc="0" normalizeH="0" baseline="0" noProof="0" dirty="0">
                <a:ln>
                  <a:noFill/>
                </a:ln>
                <a:solidFill>
                  <a:srgbClr val="235784"/>
                </a:solidFill>
                <a:effectLst/>
                <a:uLnTx/>
                <a:uFill>
                  <a:solidFill>
                    <a:srgbClr val="000000"/>
                  </a:solidFill>
                </a:uFill>
                <a:latin typeface="Helvetica"/>
                <a:cs typeface="Helvetica"/>
                <a:sym typeface="Helvetica"/>
              </a:rPr>
              <a:t>easy-to-use </a:t>
            </a:r>
            <a:r>
              <a:rPr kumimoji="0" lang="en-US" sz="4950" b="1" i="0" u="none" strike="noStrike" kern="0" cap="none" spc="0" normalizeH="0" baseline="0" noProof="0" dirty="0" err="1">
                <a:ln>
                  <a:noFill/>
                </a:ln>
                <a:solidFill>
                  <a:srgbClr val="235784"/>
                </a:solidFill>
                <a:effectLst/>
                <a:uLnTx/>
                <a:uFill>
                  <a:solidFill>
                    <a:srgbClr val="000000"/>
                  </a:solidFill>
                </a:uFill>
                <a:latin typeface="Helvetica"/>
                <a:cs typeface="Helvetica"/>
                <a:sym typeface="Helvetica"/>
              </a:rPr>
              <a:t>HyperTools</a:t>
            </a:r>
            <a:r>
              <a:rPr kumimoji="0" lang="en-US" sz="4950" b="1" i="0" u="none" strike="noStrike" kern="0" cap="none" spc="0" normalizeH="0" baseline="0" noProof="0" dirty="0">
                <a:ln>
                  <a:noFill/>
                </a:ln>
                <a:solidFill>
                  <a:srgbClr val="235784"/>
                </a:solidFill>
                <a:effectLst/>
                <a:uLnTx/>
                <a:uFill>
                  <a:solidFill>
                    <a:srgbClr val="000000"/>
                  </a:solidFill>
                </a:uFill>
                <a:latin typeface="Helvetica"/>
                <a:cs typeface="Helvetica"/>
                <a:sym typeface="Helvetica"/>
              </a:rPr>
              <a:t> for real-world problems</a:t>
            </a:r>
          </a:p>
          <a:p>
            <a:pPr marL="628650" lvl="1" indent="-628650" defTabSz="1395602">
              <a:spcBef>
                <a:spcPts val="1700"/>
              </a:spcBef>
              <a:buBlip>
                <a:blip r:embed="rId3"/>
              </a:buBlip>
              <a:defRPr sz="4950"/>
            </a:pPr>
            <a:r>
              <a:rPr lang="en-GB" dirty="0"/>
              <a:t>explore model variability &amp; uncertainty</a:t>
            </a:r>
          </a:p>
          <a:p>
            <a:pPr marL="628650" lvl="1" indent="-628650" defTabSz="1395602">
              <a:spcBef>
                <a:spcPts val="1700"/>
              </a:spcBef>
              <a:buBlip>
                <a:blip r:embed="rId3"/>
              </a:buBlip>
              <a:defRPr sz="4950"/>
            </a:pPr>
            <a:r>
              <a:rPr lang="en-GB" dirty="0"/>
              <a:t>extensive risk assessment, detection of safety violation conditions</a:t>
            </a:r>
          </a:p>
          <a:p>
            <a:pPr marL="628650" lvl="1" indent="-628650" defTabSz="1395602">
              <a:spcBef>
                <a:spcPts val="1700"/>
              </a:spcBef>
              <a:buBlip>
                <a:blip r:embed="rId3"/>
              </a:buBlip>
              <a:defRPr sz="4950"/>
            </a:pPr>
            <a:r>
              <a:rPr lang="en-GB" dirty="0"/>
              <a:t>performance optimization</a:t>
            </a:r>
          </a:p>
          <a:p>
            <a:pPr marL="628650" lvl="1" indent="-628650" defTabSz="1395602">
              <a:spcBef>
                <a:spcPts val="1700"/>
              </a:spcBef>
              <a:buBlip>
                <a:blip r:embed="rId3"/>
              </a:buBlip>
              <a:defRPr sz="4950"/>
            </a:pPr>
            <a:r>
              <a:rPr lang="en-GB" dirty="0"/>
              <a:t>model-based real-time control</a:t>
            </a:r>
          </a:p>
        </p:txBody>
      </p:sp>
      <p:sp>
        <p:nvSpPr>
          <p:cNvPr id="160" name="Slide Number">
            <a:extLst>
              <a:ext uri="{FF2B5EF4-FFF2-40B4-BE49-F238E27FC236}">
                <a16:creationId xmlns:a16="http://schemas.microsoft.com/office/drawing/2014/main" id="{1CC0D6E9-2949-1185-4829-43B75F1F766B}"/>
              </a:ext>
            </a:extLst>
          </p:cNvPr>
          <p:cNvSpPr txBox="1">
            <a:spLocks noGrp="1"/>
          </p:cNvSpPr>
          <p:nvPr>
            <p:ph type="sldNum" sz="quarter" idx="2"/>
          </p:nvPr>
        </p:nvSpPr>
        <p:spPr>
          <a:xfrm>
            <a:off x="12024842" y="12982020"/>
            <a:ext cx="313387" cy="4699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a:t>
            </a:fld>
            <a:endParaRPr/>
          </a:p>
        </p:txBody>
      </p:sp>
      <p:pic>
        <p:nvPicPr>
          <p:cNvPr id="161" name="ITIS_Blue_logo.png" descr="ITIS_Blue_logo.png">
            <a:extLst>
              <a:ext uri="{FF2B5EF4-FFF2-40B4-BE49-F238E27FC236}">
                <a16:creationId xmlns:a16="http://schemas.microsoft.com/office/drawing/2014/main" id="{C52C75B4-3E8D-11A3-2E23-D48F8C1D18BD}"/>
              </a:ext>
            </a:extLst>
          </p:cNvPr>
          <p:cNvPicPr>
            <a:picLocks noChangeAspect="1"/>
          </p:cNvPicPr>
          <p:nvPr/>
        </p:nvPicPr>
        <p:blipFill>
          <a:blip r:embed="rId4"/>
          <a:srcRect/>
          <a:stretch>
            <a:fillRect/>
          </a:stretch>
        </p:blipFill>
        <p:spPr>
          <a:xfrm>
            <a:off x="691470" y="12357387"/>
            <a:ext cx="4579478" cy="950981"/>
          </a:xfrm>
          <a:prstGeom prst="rect">
            <a:avLst/>
          </a:prstGeom>
          <a:ln w="38100"/>
        </p:spPr>
      </p:pic>
      <p:sp>
        <p:nvSpPr>
          <p:cNvPr id="162" name="Compliance Evaluations of Inductive WPT, Okinawa, 2024">
            <a:extLst>
              <a:ext uri="{FF2B5EF4-FFF2-40B4-BE49-F238E27FC236}">
                <a16:creationId xmlns:a16="http://schemas.microsoft.com/office/drawing/2014/main" id="{3BDF31DF-1BA2-3886-55A3-6F532D59256A}"/>
              </a:ext>
            </a:extLst>
          </p:cNvPr>
          <p:cNvSpPr txBox="1"/>
          <p:nvPr/>
        </p:nvSpPr>
        <p:spPr>
          <a:xfrm>
            <a:off x="12715438" y="13052557"/>
            <a:ext cx="8923061"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
        <p:nvSpPr>
          <p:cNvPr id="2" name="Compliance Evaluations of Inductive WPT, Okinawa, 2024">
            <a:extLst>
              <a:ext uri="{FF2B5EF4-FFF2-40B4-BE49-F238E27FC236}">
                <a16:creationId xmlns:a16="http://schemas.microsoft.com/office/drawing/2014/main" id="{8C3C233C-2ACD-7E98-0DF0-0C1E601A918C}"/>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Tree>
    <p:extLst>
      <p:ext uri="{BB962C8B-B14F-4D97-AF65-F5344CB8AC3E}">
        <p14:creationId xmlns:p14="http://schemas.microsoft.com/office/powerpoint/2010/main" val="154464742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36D6A-9309-41B0-9AC7-C3066ACA2A1D}"/>
              </a:ext>
            </a:extLst>
          </p:cNvPr>
          <p:cNvSpPr>
            <a:spLocks noGrp="1"/>
          </p:cNvSpPr>
          <p:nvPr>
            <p:ph type="ctrTitle"/>
          </p:nvPr>
        </p:nvSpPr>
        <p:spPr/>
        <p:txBody>
          <a:bodyPr/>
          <a:lstStyle/>
          <a:p>
            <a:endParaRPr lang="en-CH"/>
          </a:p>
        </p:txBody>
      </p:sp>
      <p:sp>
        <p:nvSpPr>
          <p:cNvPr id="3" name="Subtitle 2">
            <a:extLst>
              <a:ext uri="{FF2B5EF4-FFF2-40B4-BE49-F238E27FC236}">
                <a16:creationId xmlns:a16="http://schemas.microsoft.com/office/drawing/2014/main" id="{2260680A-C7C5-B3FD-3228-4ACFBD78A72A}"/>
              </a:ext>
            </a:extLst>
          </p:cNvPr>
          <p:cNvSpPr>
            <a:spLocks noGrp="1"/>
          </p:cNvSpPr>
          <p:nvPr>
            <p:ph type="subTitle" idx="1"/>
          </p:nvPr>
        </p:nvSpPr>
        <p:spPr/>
        <p:txBody>
          <a:bodyPr/>
          <a:lstStyle/>
          <a:p>
            <a:endParaRPr lang="en-CH"/>
          </a:p>
        </p:txBody>
      </p:sp>
      <p:pic>
        <p:nvPicPr>
          <p:cNvPr id="5" name="Picture 4">
            <a:extLst>
              <a:ext uri="{FF2B5EF4-FFF2-40B4-BE49-F238E27FC236}">
                <a16:creationId xmlns:a16="http://schemas.microsoft.com/office/drawing/2014/main" id="{4F84F4D9-5D16-9BB8-4E09-B26200157132}"/>
              </a:ext>
            </a:extLst>
          </p:cNvPr>
          <p:cNvPicPr>
            <a:picLocks noChangeAspect="1"/>
          </p:cNvPicPr>
          <p:nvPr/>
        </p:nvPicPr>
        <p:blipFill>
          <a:blip r:embed="rId2"/>
          <a:stretch>
            <a:fillRect/>
          </a:stretch>
        </p:blipFill>
        <p:spPr>
          <a:xfrm>
            <a:off x="0" y="1025368"/>
            <a:ext cx="24384000" cy="11665264"/>
          </a:xfrm>
          <a:prstGeom prst="rect">
            <a:avLst/>
          </a:prstGeom>
        </p:spPr>
      </p:pic>
    </p:spTree>
    <p:extLst>
      <p:ext uri="{BB962C8B-B14F-4D97-AF65-F5344CB8AC3E}">
        <p14:creationId xmlns:p14="http://schemas.microsoft.com/office/powerpoint/2010/main" val="3299671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5B7BD-D03D-1B52-8AC4-979C647303B5}"/>
              </a:ext>
            </a:extLst>
          </p:cNvPr>
          <p:cNvSpPr>
            <a:spLocks noGrp="1"/>
          </p:cNvSpPr>
          <p:nvPr>
            <p:ph type="title"/>
          </p:nvPr>
        </p:nvSpPr>
        <p:spPr/>
        <p:txBody>
          <a:bodyPr/>
          <a:lstStyle/>
          <a:p>
            <a:r>
              <a:rPr lang="en-GB" dirty="0"/>
              <a:t>Background options (in all of them)</a:t>
            </a:r>
            <a:endParaRPr lang="en-CH" dirty="0"/>
          </a:p>
        </p:txBody>
      </p:sp>
      <p:pic>
        <p:nvPicPr>
          <p:cNvPr id="5" name="Content Placeholder 4">
            <a:extLst>
              <a:ext uri="{FF2B5EF4-FFF2-40B4-BE49-F238E27FC236}">
                <a16:creationId xmlns:a16="http://schemas.microsoft.com/office/drawing/2014/main" id="{83DE41FD-9B72-D8C3-7A98-7C09EDD3C1AF}"/>
              </a:ext>
            </a:extLst>
          </p:cNvPr>
          <p:cNvPicPr>
            <a:picLocks noGrp="1" noChangeAspect="1"/>
          </p:cNvPicPr>
          <p:nvPr>
            <p:ph idx="1"/>
          </p:nvPr>
        </p:nvPicPr>
        <p:blipFill>
          <a:blip r:embed="rId2"/>
          <a:stretch>
            <a:fillRect/>
          </a:stretch>
        </p:blipFill>
        <p:spPr>
          <a:xfrm>
            <a:off x="15968241" y="3631372"/>
            <a:ext cx="7157430" cy="8702676"/>
          </a:xfrm>
        </p:spPr>
      </p:pic>
    </p:spTree>
    <p:extLst>
      <p:ext uri="{BB962C8B-B14F-4D97-AF65-F5344CB8AC3E}">
        <p14:creationId xmlns:p14="http://schemas.microsoft.com/office/powerpoint/2010/main" val="3158532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5BE52-89B1-F274-582E-FA2C6B70F689}"/>
            </a:ext>
          </a:extLst>
        </p:cNvPr>
        <p:cNvGrpSpPr/>
        <p:nvPr/>
      </p:nvGrpSpPr>
      <p:grpSpPr>
        <a:xfrm>
          <a:off x="0" y="0"/>
          <a:ext cx="0" cy="0"/>
          <a:chOff x="0" y="0"/>
          <a:chExt cx="0" cy="0"/>
        </a:xfrm>
      </p:grpSpPr>
      <p:sp>
        <p:nvSpPr>
          <p:cNvPr id="152" name="Add Subtitle (Capital Letters)">
            <a:extLst>
              <a:ext uri="{FF2B5EF4-FFF2-40B4-BE49-F238E27FC236}">
                <a16:creationId xmlns:a16="http://schemas.microsoft.com/office/drawing/2014/main" id="{582187EE-FAE8-9BD2-6E3E-63CEBEC69FF4}"/>
              </a:ext>
            </a:extLst>
          </p:cNvPr>
          <p:cNvSpPr txBox="1">
            <a:spLocks noGrp="1"/>
          </p:cNvSpPr>
          <p:nvPr>
            <p:ph type="title"/>
          </p:nvPr>
        </p:nvSpPr>
        <p:spPr>
          <a:prstGeom prst="rect">
            <a:avLst/>
          </a:prstGeom>
        </p:spPr>
        <p:txBody>
          <a:bodyPr/>
          <a:lstStyle/>
          <a:p>
            <a:r>
              <a:rPr lang="en-US" dirty="0" err="1"/>
              <a:t>Metamodelling</a:t>
            </a:r>
            <a:r>
              <a:rPr lang="en-US" dirty="0"/>
              <a:t> Functions API</a:t>
            </a:r>
            <a:endParaRPr lang="en-GB" dirty="0"/>
          </a:p>
        </p:txBody>
      </p:sp>
      <p:pic>
        <p:nvPicPr>
          <p:cNvPr id="154" name="ITIS_Blue_logo.png" descr="ITIS_Blue_logo.png">
            <a:extLst>
              <a:ext uri="{FF2B5EF4-FFF2-40B4-BE49-F238E27FC236}">
                <a16:creationId xmlns:a16="http://schemas.microsoft.com/office/drawing/2014/main" id="{C13A8C05-3567-C024-8F3D-F67E2813C4AD}"/>
              </a:ext>
            </a:extLst>
          </p:cNvPr>
          <p:cNvPicPr>
            <a:picLocks noChangeAspect="1"/>
          </p:cNvPicPr>
          <p:nvPr/>
        </p:nvPicPr>
        <p:blipFill>
          <a:blip r:embed="rId2"/>
          <a:srcRect/>
          <a:stretch>
            <a:fillRect/>
          </a:stretch>
        </p:blipFill>
        <p:spPr>
          <a:xfrm>
            <a:off x="691470" y="12408187"/>
            <a:ext cx="4579478" cy="950981"/>
          </a:xfrm>
          <a:prstGeom prst="rect">
            <a:avLst/>
          </a:prstGeom>
          <a:ln w="38100"/>
        </p:spPr>
      </p:pic>
      <p:sp>
        <p:nvSpPr>
          <p:cNvPr id="155" name="Slide Number">
            <a:extLst>
              <a:ext uri="{FF2B5EF4-FFF2-40B4-BE49-F238E27FC236}">
                <a16:creationId xmlns:a16="http://schemas.microsoft.com/office/drawing/2014/main" id="{9BEDB357-A03F-04EE-45F8-2E3B82784065}"/>
              </a:ext>
            </a:extLst>
          </p:cNvPr>
          <p:cNvSpPr txBox="1">
            <a:spLocks noGrp="1"/>
          </p:cNvSpPr>
          <p:nvPr>
            <p:ph type="sldNum" sz="quarter" idx="2"/>
          </p:nvPr>
        </p:nvSpPr>
        <p:spPr>
          <a:xfrm>
            <a:off x="12022607" y="12982021"/>
            <a:ext cx="313386" cy="4699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8</a:t>
            </a:fld>
            <a:endParaRPr/>
          </a:p>
        </p:txBody>
      </p:sp>
      <p:sp>
        <p:nvSpPr>
          <p:cNvPr id="156" name="Compliance Evaluations of Inductive WPT, Okinawa, 2024">
            <a:extLst>
              <a:ext uri="{FF2B5EF4-FFF2-40B4-BE49-F238E27FC236}">
                <a16:creationId xmlns:a16="http://schemas.microsoft.com/office/drawing/2014/main" id="{F50E5B97-00FE-3D49-38AD-9B617BFB502A}"/>
              </a:ext>
            </a:extLst>
          </p:cNvPr>
          <p:cNvSpPr txBox="1"/>
          <p:nvPr/>
        </p:nvSpPr>
        <p:spPr>
          <a:xfrm>
            <a:off x="12715438" y="13058221"/>
            <a:ext cx="10057317" cy="317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defRPr>
                <a:uFill>
                  <a:solidFill>
                    <a:srgbClr val="959093"/>
                  </a:solidFill>
                </a:uFill>
              </a:defRPr>
            </a:pPr>
            <a:r>
              <a:rPr>
                <a:uFill>
                  <a:solidFill>
                    <a:srgbClr val="232323"/>
                  </a:solidFill>
                </a:uFill>
              </a:rPr>
              <a:t>Compliance Evaluations of Inductive WPT, Okinawa, 2024</a:t>
            </a:r>
          </a:p>
        </p:txBody>
      </p:sp>
      <p:sp>
        <p:nvSpPr>
          <p:cNvPr id="4" name="Compliance Evaluations of Inductive WPT, Okinawa, 2024">
            <a:extLst>
              <a:ext uri="{FF2B5EF4-FFF2-40B4-BE49-F238E27FC236}">
                <a16:creationId xmlns:a16="http://schemas.microsoft.com/office/drawing/2014/main" id="{B2685507-0DB2-D768-9D97-50470C287B09}"/>
              </a:ext>
            </a:extLst>
          </p:cNvPr>
          <p:cNvSpPr txBox="1"/>
          <p:nvPr/>
        </p:nvSpPr>
        <p:spPr>
          <a:xfrm>
            <a:off x="12715438" y="13052557"/>
            <a:ext cx="8923061"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
        <p:nvSpPr>
          <p:cNvPr id="5" name="Compliance Evaluations of Inductive WPT, Okinawa, 2024">
            <a:extLst>
              <a:ext uri="{FF2B5EF4-FFF2-40B4-BE49-F238E27FC236}">
                <a16:creationId xmlns:a16="http://schemas.microsoft.com/office/drawing/2014/main" id="{6E87CC10-D6C9-2E5A-D0DC-40C3E06EE40F}"/>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pic>
        <p:nvPicPr>
          <p:cNvPr id="2" name="Picture 1" descr="A person in a black shirt&#10;&#10;AI-generated content may be incorrect.">
            <a:extLst>
              <a:ext uri="{FF2B5EF4-FFF2-40B4-BE49-F238E27FC236}">
                <a16:creationId xmlns:a16="http://schemas.microsoft.com/office/drawing/2014/main" id="{024C28B4-CD84-1DDD-1F9C-CBC78EE9DF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82783" y="306043"/>
            <a:ext cx="2603175" cy="2031746"/>
          </a:xfrm>
          <a:prstGeom prst="rect">
            <a:avLst/>
          </a:prstGeom>
        </p:spPr>
      </p:pic>
    </p:spTree>
    <p:extLst>
      <p:ext uri="{BB962C8B-B14F-4D97-AF65-F5344CB8AC3E}">
        <p14:creationId xmlns:p14="http://schemas.microsoft.com/office/powerpoint/2010/main" val="88058893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06970-FE78-C399-95ED-4BDE6A80C6AE}"/>
              </a:ext>
            </a:extLst>
          </p:cNvPr>
          <p:cNvSpPr>
            <a:spLocks noGrp="1"/>
          </p:cNvSpPr>
          <p:nvPr>
            <p:ph type="title"/>
          </p:nvPr>
        </p:nvSpPr>
        <p:spPr/>
        <p:txBody>
          <a:bodyPr/>
          <a:lstStyle/>
          <a:p>
            <a:r>
              <a:rPr lang="en-US" dirty="0" err="1"/>
              <a:t>Metamodelling</a:t>
            </a:r>
            <a:r>
              <a:rPr lang="en-US" dirty="0"/>
              <a:t> Functions API</a:t>
            </a:r>
          </a:p>
        </p:txBody>
      </p:sp>
      <p:sp>
        <p:nvSpPr>
          <p:cNvPr id="3" name="Content Placeholder 2">
            <a:extLst>
              <a:ext uri="{FF2B5EF4-FFF2-40B4-BE49-F238E27FC236}">
                <a16:creationId xmlns:a16="http://schemas.microsoft.com/office/drawing/2014/main" id="{50B9A1BC-3B7F-7DB8-60A4-E7F7C91A05F4}"/>
              </a:ext>
            </a:extLst>
          </p:cNvPr>
          <p:cNvSpPr>
            <a:spLocks noGrp="1"/>
          </p:cNvSpPr>
          <p:nvPr>
            <p:ph idx="1"/>
          </p:nvPr>
        </p:nvSpPr>
        <p:spPr/>
        <p:txBody>
          <a:bodyPr/>
          <a:lstStyle/>
          <a:p>
            <a:r>
              <a:rPr lang="en-US" b="0" dirty="0"/>
              <a:t>Allow the users of </a:t>
            </a:r>
            <a:r>
              <a:rPr lang="en-US" b="0" dirty="0" err="1"/>
              <a:t>oSPARC</a:t>
            </a:r>
            <a:r>
              <a:rPr lang="en-US" b="0" dirty="0"/>
              <a:t> / Sim4Life to build a library of functions. Each function accepts some parameters and returns quantities of interest</a:t>
            </a:r>
          </a:p>
          <a:p>
            <a:endParaRPr lang="en-US" b="1" dirty="0"/>
          </a:p>
          <a:p>
            <a:r>
              <a:rPr lang="en-US" dirty="0"/>
              <a:t>Functions could be:</a:t>
            </a:r>
          </a:p>
          <a:p>
            <a:pPr lvl="1"/>
            <a:r>
              <a:rPr lang="en-US" dirty="0" err="1"/>
              <a:t>oSPARC</a:t>
            </a:r>
            <a:r>
              <a:rPr lang="en-US" dirty="0"/>
              <a:t> studies</a:t>
            </a:r>
          </a:p>
          <a:p>
            <a:pPr lvl="1"/>
            <a:r>
              <a:rPr lang="en-US" dirty="0" err="1"/>
              <a:t>oSPARC</a:t>
            </a:r>
            <a:r>
              <a:rPr lang="en-US" dirty="0"/>
              <a:t> solvers</a:t>
            </a:r>
          </a:p>
          <a:p>
            <a:pPr lvl="1"/>
            <a:r>
              <a:rPr lang="en-US" dirty="0"/>
              <a:t>Sim4Life espresso runs</a:t>
            </a:r>
          </a:p>
          <a:p>
            <a:pPr lvl="1"/>
            <a:r>
              <a:rPr lang="en-US" dirty="0"/>
              <a:t>Python scripts</a:t>
            </a:r>
          </a:p>
          <a:p>
            <a:pPr lvl="1"/>
            <a:r>
              <a:rPr lang="en-US" dirty="0"/>
              <a:t>etc.</a:t>
            </a:r>
            <a:r>
              <a:rPr lang="en-US" b="1" dirty="0"/>
              <a:t> </a:t>
            </a:r>
            <a:r>
              <a:rPr lang="en-US" dirty="0"/>
              <a:t> </a:t>
            </a:r>
          </a:p>
        </p:txBody>
      </p:sp>
      <p:sp>
        <p:nvSpPr>
          <p:cNvPr id="4" name="Compliance Evaluations of Inductive WPT, Okinawa, 2024">
            <a:extLst>
              <a:ext uri="{FF2B5EF4-FFF2-40B4-BE49-F238E27FC236}">
                <a16:creationId xmlns:a16="http://schemas.microsoft.com/office/drawing/2014/main" id="{B2F7EB61-7BB7-9A8B-203D-BE9C859F0B78}"/>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pic>
        <p:nvPicPr>
          <p:cNvPr id="6" name="Picture 5" descr="A person in a black shirt&#10;&#10;AI-generated content may be incorrect.">
            <a:extLst>
              <a:ext uri="{FF2B5EF4-FFF2-40B4-BE49-F238E27FC236}">
                <a16:creationId xmlns:a16="http://schemas.microsoft.com/office/drawing/2014/main" id="{FDF70A8D-15E2-F045-0800-BE5E28943E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82783" y="306043"/>
            <a:ext cx="2603175" cy="2031746"/>
          </a:xfrm>
          <a:prstGeom prst="rect">
            <a:avLst/>
          </a:prstGeom>
        </p:spPr>
      </p:pic>
    </p:spTree>
    <p:extLst>
      <p:ext uri="{BB962C8B-B14F-4D97-AF65-F5344CB8AC3E}">
        <p14:creationId xmlns:p14="http://schemas.microsoft.com/office/powerpoint/2010/main" val="2800782553"/>
      </p:ext>
    </p:extLst>
  </p:cSld>
  <p:clrMapOvr>
    <a:masterClrMapping/>
  </p:clrMapOvr>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Light"/>
        <a:ea typeface="Helvetica Neue Light"/>
        <a:cs typeface="Helvetica Neue Light"/>
      </a:majorFont>
      <a:minorFont>
        <a:latin typeface="Helvetica Neue Light"/>
        <a:ea typeface="Helvetica Neue Light"/>
        <a:cs typeface="Helvetica Neue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76200" dist="12700" rotWithShape="0">
              <a:srgbClr val="000000">
                <a:alpha val="50000"/>
              </a:srgbClr>
            </a:outerShdw>
          </a:effectLst>
        </a:effectStyle>
        <a:effectStyle>
          <a:effectLst>
            <a:outerShdw blurRad="50800" dist="381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BCBCB"/>
        </a:solidFill>
        <a:ln w="38100" cap="flat">
          <a:solidFill>
            <a:srgbClr val="000000"/>
          </a:solidFill>
          <a:prstDash val="solid"/>
          <a:round/>
        </a:ln>
        <a:effectLst/>
        <a:sp3d/>
      </a:spPr>
      <a:bodyPr rot="0" spcFirstLastPara="1" vertOverflow="overflow" horzOverflow="overflow" vert="horz" wrap="square" lIns="76200" tIns="76200" rIns="76200" bIns="76200" numCol="1" spcCol="38100" rtlCol="0" anchor="ctr">
        <a:spAutoFit/>
      </a:bodyPr>
      <a:lstStyle>
        <a:defPPr marL="62701" marR="62701" indent="0" algn="l" defTabSz="14097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6200" tIns="76200" rIns="76200" bIns="76200" numCol="1" spcCol="38100" rtlCol="0" anchor="ctr">
        <a:spAutoFit/>
      </a:bodyPr>
      <a:lstStyle>
        <a:defPPr marL="62701" marR="62701" indent="0" algn="l" defTabSz="14097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Light"/>
        <a:ea typeface="Helvetica Neue Light"/>
        <a:cs typeface="Helvetica Neue Light"/>
      </a:majorFont>
      <a:minorFont>
        <a:latin typeface="Helvetica Neue Light"/>
        <a:ea typeface="Helvetica Neue Light"/>
        <a:cs typeface="Helvetica Neue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76200" dist="12700" rotWithShape="0">
              <a:srgbClr val="000000">
                <a:alpha val="50000"/>
              </a:srgbClr>
            </a:outerShdw>
          </a:effectLst>
        </a:effectStyle>
        <a:effectStyle>
          <a:effectLst>
            <a:outerShdw blurRad="50800" dist="381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BCBCB"/>
        </a:solidFill>
        <a:ln w="38100" cap="flat">
          <a:solidFill>
            <a:srgbClr val="000000"/>
          </a:solidFill>
          <a:prstDash val="solid"/>
          <a:round/>
        </a:ln>
        <a:effectLst/>
        <a:sp3d/>
      </a:spPr>
      <a:bodyPr rot="0" spcFirstLastPara="1" vertOverflow="overflow" horzOverflow="overflow" vert="horz" wrap="square" lIns="76200" tIns="76200" rIns="76200" bIns="76200" numCol="1" spcCol="38100" rtlCol="0" anchor="ctr">
        <a:spAutoFit/>
      </a:bodyPr>
      <a:lstStyle>
        <a:defPPr marL="62701" marR="62701" indent="0" algn="l" defTabSz="14097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6200" tIns="76200" rIns="76200" bIns="76200" numCol="1" spcCol="38100" rtlCol="0" anchor="ctr">
        <a:spAutoFit/>
      </a:bodyPr>
      <a:lstStyle>
        <a:defPPr marL="62701" marR="62701" indent="0" algn="l" defTabSz="14097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3355</TotalTime>
  <Words>1612</Words>
  <Application>Microsoft Office PowerPoint</Application>
  <PresentationFormat>Custom</PresentationFormat>
  <Paragraphs>367</Paragraphs>
  <Slides>23</Slides>
  <Notes>7</Notes>
  <HiddenSlides>4</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Helvetica</vt:lpstr>
      <vt:lpstr>Helvetica Light</vt:lpstr>
      <vt:lpstr>Helvetica Neue Light</vt:lpstr>
      <vt:lpstr>Lucida Grande</vt:lpstr>
      <vt:lpstr>White</vt:lpstr>
      <vt:lpstr>Introducing  MetaModeling UX</vt:lpstr>
      <vt:lpstr>Content</vt:lpstr>
      <vt:lpstr>Background &amp; Objectives</vt:lpstr>
      <vt:lpstr>What is MMUX?</vt:lpstr>
      <vt:lpstr>Why MMUX?</vt:lpstr>
      <vt:lpstr>PowerPoint Presentation</vt:lpstr>
      <vt:lpstr>Background options (in all of them)</vt:lpstr>
      <vt:lpstr>Metamodelling Functions API</vt:lpstr>
      <vt:lpstr>Metamodelling Functions API</vt:lpstr>
      <vt:lpstr>Metamodelling Functions API</vt:lpstr>
      <vt:lpstr>Example MMUX HyperTool: UQ</vt:lpstr>
      <vt:lpstr>Setup</vt:lpstr>
      <vt:lpstr>Setup</vt:lpstr>
      <vt:lpstr>Surrogate Model Building (Optional)</vt:lpstr>
      <vt:lpstr>Uncertainty Quantification</vt:lpstr>
      <vt:lpstr>Other Example Applications</vt:lpstr>
      <vt:lpstr>Evaluation</vt:lpstr>
      <vt:lpstr>Example Applications: Optimization</vt:lpstr>
      <vt:lpstr>Example Applications: Surrogate-based Optimization</vt:lpstr>
      <vt:lpstr>Other Issues</vt:lpstr>
      <vt:lpstr>Other issues</vt:lpstr>
      <vt:lpstr>Conclusions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Javier Garcia Ordonez</cp:lastModifiedBy>
  <cp:revision>63</cp:revision>
  <dcterms:modified xsi:type="dcterms:W3CDTF">2025-02-21T10:12:15Z</dcterms:modified>
</cp:coreProperties>
</file>